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0" r:id="rId1"/>
  </p:sldMasterIdLst>
  <p:notesMasterIdLst>
    <p:notesMasterId r:id="rId25"/>
  </p:notesMasterIdLst>
  <p:handoutMasterIdLst>
    <p:handoutMasterId r:id="rId26"/>
  </p:handoutMasterIdLst>
  <p:sldIdLst>
    <p:sldId id="328" r:id="rId2"/>
    <p:sldId id="329" r:id="rId3"/>
    <p:sldId id="404" r:id="rId4"/>
    <p:sldId id="342" r:id="rId5"/>
    <p:sldId id="344" r:id="rId6"/>
    <p:sldId id="367" r:id="rId7"/>
    <p:sldId id="380" r:id="rId8"/>
    <p:sldId id="369" r:id="rId9"/>
    <p:sldId id="368" r:id="rId10"/>
    <p:sldId id="370" r:id="rId11"/>
    <p:sldId id="406" r:id="rId12"/>
    <p:sldId id="371" r:id="rId13"/>
    <p:sldId id="373" r:id="rId14"/>
    <p:sldId id="374" r:id="rId15"/>
    <p:sldId id="385" r:id="rId16"/>
    <p:sldId id="386" r:id="rId17"/>
    <p:sldId id="387" r:id="rId18"/>
    <p:sldId id="388" r:id="rId19"/>
    <p:sldId id="391" r:id="rId20"/>
    <p:sldId id="392" r:id="rId21"/>
    <p:sldId id="390" r:id="rId22"/>
    <p:sldId id="389" r:id="rId23"/>
    <p:sldId id="405" r:id="rId24"/>
  </p:sldIdLst>
  <p:sldSz cx="9144000" cy="5143500" type="screen16x9"/>
  <p:notesSz cx="6805613" cy="9944100"/>
  <p:defaultTextStyle>
    <a:defPPr>
      <a:defRPr lang="en-GB"/>
    </a:defPPr>
    <a:lvl1pPr algn="l" rtl="0" eaLnBrk="0" fontAlgn="base" hangingPunct="0">
      <a:spcBef>
        <a:spcPct val="0"/>
      </a:spcBef>
      <a:spcAft>
        <a:spcPct val="0"/>
      </a:spcAft>
      <a:defRPr sz="2400" kern="1200">
        <a:solidFill>
          <a:schemeClr val="tx1"/>
        </a:solidFill>
        <a:latin typeface="Century Gothic" panose="020B0502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Century Gothic" panose="020B0502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Century Gothic" panose="020B0502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Century Gothic" panose="020B0502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Century Gothic" panose="020B0502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Century Gothic" panose="020B0502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Century Gothic" panose="020B0502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Century Gothic" panose="020B0502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Century Gothic" panose="020B0502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667">
          <p15:clr>
            <a:srgbClr val="A4A3A4"/>
          </p15:clr>
        </p15:guide>
        <p15:guide id="4" orient="horz" pos="123">
          <p15:clr>
            <a:srgbClr val="A4A3A4"/>
          </p15:clr>
        </p15:guide>
        <p15:guide id="5" pos="295">
          <p15:clr>
            <a:srgbClr val="A4A3A4"/>
          </p15:clr>
        </p15:guide>
        <p15:guide id="6" pos="5465">
          <p15:clr>
            <a:srgbClr val="A4A3A4"/>
          </p15:clr>
        </p15:guide>
        <p15:guide id="7" orient="horz" pos="758">
          <p15:clr>
            <a:srgbClr val="A4A3A4"/>
          </p15:clr>
        </p15:guide>
        <p15:guide id="8" orient="horz" pos="289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uckett Alison" initials="" lastIdx="5" clrIdx="0"/>
  <p:cmAuthor id="2" name="Grammatico Laetitia" initials="" lastIdx="4" clrIdx="1"/>
  <p:cmAuthor id="3" name="Buckett Alison" initials="" lastIdx="6" clrIdx="2"/>
  <p:cmAuthor id="4" name="Grammatico Laetitia" initials="" lastIdx="4" clrIdx="3"/>
  <p:cmAuthor id="5" name="Tyler Anna" initials=""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FFFFFF"/>
    <a:srgbClr val="333399"/>
    <a:srgbClr val="EFB942"/>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06" autoAdjust="0"/>
    <p:restoredTop sz="94660"/>
  </p:normalViewPr>
  <p:slideViewPr>
    <p:cSldViewPr>
      <p:cViewPr varScale="1">
        <p:scale>
          <a:sx n="144" d="100"/>
          <a:sy n="144" d="100"/>
        </p:scale>
        <p:origin x="774" y="114"/>
      </p:cViewPr>
      <p:guideLst>
        <p:guide orient="horz" pos="1620"/>
        <p:guide pos="2880"/>
        <p:guide orient="horz" pos="667"/>
        <p:guide orient="horz" pos="123"/>
        <p:guide pos="295"/>
        <p:guide pos="5465"/>
        <p:guide orient="horz" pos="758"/>
        <p:guide orient="horz" pos="2890"/>
      </p:guideLst>
    </p:cSldViewPr>
  </p:slideViewPr>
  <p:notesTextViewPr>
    <p:cViewPr>
      <p:scale>
        <a:sx n="3" d="2"/>
        <a:sy n="3" d="2"/>
      </p:scale>
      <p:origin x="0" y="0"/>
    </p:cViewPr>
  </p:notesTextViewPr>
  <p:sorterViewPr>
    <p:cViewPr varScale="1">
      <p:scale>
        <a:sx n="100" d="100"/>
        <a:sy n="100" d="100"/>
      </p:scale>
      <p:origin x="0" y="-222"/>
    </p:cViewPr>
  </p:sorterViewPr>
  <p:notesViewPr>
    <p:cSldViewPr>
      <p:cViewPr varScale="1">
        <p:scale>
          <a:sx n="81" d="100"/>
          <a:sy n="81" d="100"/>
        </p:scale>
        <p:origin x="-3204" y="-90"/>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7988"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43" tIns="46623" rIns="93243" bIns="46623" numCol="1" anchor="t" anchorCtr="0" compatLnSpc="1">
            <a:prstTxWarp prst="textNoShape">
              <a:avLst/>
            </a:prstTxWarp>
          </a:bodyPr>
          <a:lstStyle>
            <a:lvl1pPr>
              <a:defRPr sz="1200">
                <a:latin typeface="Arial" charset="0"/>
                <a:ea typeface="ＭＳ Ｐゴシック" panose="020B0600070205080204" pitchFamily="34" charset="-128"/>
              </a:defRPr>
            </a:lvl1pPr>
          </a:lstStyle>
          <a:p>
            <a:pPr>
              <a:defRPr/>
            </a:pPr>
            <a:endParaRPr lang="en-GB" altLang="ja-JP"/>
          </a:p>
        </p:txBody>
      </p:sp>
      <p:sp>
        <p:nvSpPr>
          <p:cNvPr id="9219" name="Rectangle 3"/>
          <p:cNvSpPr>
            <a:spLocks noGrp="1" noChangeArrowheads="1"/>
          </p:cNvSpPr>
          <p:nvPr>
            <p:ph type="dt" sz="quarter" idx="1"/>
          </p:nvPr>
        </p:nvSpPr>
        <p:spPr bwMode="auto">
          <a:xfrm>
            <a:off x="3857625" y="0"/>
            <a:ext cx="2947988"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43" tIns="46623" rIns="93243" bIns="46623" numCol="1" anchor="t" anchorCtr="0" compatLnSpc="1">
            <a:prstTxWarp prst="textNoShape">
              <a:avLst/>
            </a:prstTxWarp>
          </a:bodyPr>
          <a:lstStyle>
            <a:lvl1pPr algn="r">
              <a:defRPr sz="1200">
                <a:latin typeface="Arial" charset="0"/>
                <a:ea typeface="ＭＳ Ｐゴシック" panose="020B0600070205080204" pitchFamily="34" charset="-128"/>
              </a:defRPr>
            </a:lvl1pPr>
          </a:lstStyle>
          <a:p>
            <a:pPr>
              <a:defRPr/>
            </a:pPr>
            <a:endParaRPr lang="en-GB" altLang="ja-JP"/>
          </a:p>
        </p:txBody>
      </p:sp>
      <p:sp>
        <p:nvSpPr>
          <p:cNvPr id="9220" name="Rectangle 4"/>
          <p:cNvSpPr>
            <a:spLocks noGrp="1" noChangeArrowheads="1"/>
          </p:cNvSpPr>
          <p:nvPr>
            <p:ph type="ftr" sz="quarter" idx="2"/>
          </p:nvPr>
        </p:nvSpPr>
        <p:spPr bwMode="auto">
          <a:xfrm>
            <a:off x="0" y="9447213"/>
            <a:ext cx="294798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43" tIns="46623" rIns="93243" bIns="46623" numCol="1" anchor="b" anchorCtr="0" compatLnSpc="1">
            <a:prstTxWarp prst="textNoShape">
              <a:avLst/>
            </a:prstTxWarp>
          </a:bodyPr>
          <a:lstStyle>
            <a:lvl1pPr>
              <a:defRPr sz="1200">
                <a:latin typeface="Arial" charset="0"/>
                <a:ea typeface="ＭＳ Ｐゴシック" panose="020B0600070205080204" pitchFamily="34" charset="-128"/>
              </a:defRPr>
            </a:lvl1pPr>
          </a:lstStyle>
          <a:p>
            <a:pPr>
              <a:defRPr/>
            </a:pPr>
            <a:endParaRPr lang="en-GB" altLang="ja-JP"/>
          </a:p>
        </p:txBody>
      </p:sp>
      <p:sp>
        <p:nvSpPr>
          <p:cNvPr id="9221" name="Rectangle 5"/>
          <p:cNvSpPr>
            <a:spLocks noGrp="1" noChangeArrowheads="1"/>
          </p:cNvSpPr>
          <p:nvPr>
            <p:ph type="sldNum" sz="quarter" idx="3"/>
          </p:nvPr>
        </p:nvSpPr>
        <p:spPr bwMode="auto">
          <a:xfrm>
            <a:off x="3857625" y="9447213"/>
            <a:ext cx="294798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43" tIns="46623" rIns="93243" bIns="46623" numCol="1" anchor="b" anchorCtr="0" compatLnSpc="1">
            <a:prstTxWarp prst="textNoShape">
              <a:avLst/>
            </a:prstTxWarp>
          </a:bodyPr>
          <a:lstStyle>
            <a:lvl1pPr algn="r">
              <a:defRPr sz="1200">
                <a:latin typeface="Arial" panose="020B0604020202020204" pitchFamily="34" charset="0"/>
                <a:ea typeface="ＭＳ Ｐゴシック" panose="020B0600070205080204" pitchFamily="34" charset="-128"/>
              </a:defRPr>
            </a:lvl1pPr>
          </a:lstStyle>
          <a:p>
            <a:pPr>
              <a:defRPr/>
            </a:pPr>
            <a:fld id="{06C5A412-3865-4AE7-8A52-FE29E45D7F07}" type="slidenum">
              <a:rPr lang="en-GB" altLang="ja-JP"/>
              <a:pPr>
                <a:defRPr/>
              </a:pPr>
              <a:t>‹#›</a:t>
            </a:fld>
            <a:endParaRPr lang="en-GB"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7988"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43" tIns="46623" rIns="93243" bIns="46623" numCol="1" anchor="t" anchorCtr="0" compatLnSpc="1">
            <a:prstTxWarp prst="textNoShape">
              <a:avLst/>
            </a:prstTxWarp>
          </a:bodyPr>
          <a:lstStyle>
            <a:lvl1pPr>
              <a:defRPr sz="1200">
                <a:latin typeface="Arial" charset="0"/>
                <a:ea typeface="ＭＳ Ｐゴシック" panose="020B0600070205080204" pitchFamily="34" charset="-128"/>
              </a:defRPr>
            </a:lvl1pPr>
          </a:lstStyle>
          <a:p>
            <a:pPr>
              <a:defRPr/>
            </a:pPr>
            <a:endParaRPr lang="en-GB" altLang="ja-JP"/>
          </a:p>
        </p:txBody>
      </p:sp>
      <p:sp>
        <p:nvSpPr>
          <p:cNvPr id="4099" name="Rectangle 3"/>
          <p:cNvSpPr>
            <a:spLocks noGrp="1" noChangeArrowheads="1"/>
          </p:cNvSpPr>
          <p:nvPr>
            <p:ph type="dt" idx="1"/>
          </p:nvPr>
        </p:nvSpPr>
        <p:spPr bwMode="auto">
          <a:xfrm>
            <a:off x="3857625" y="0"/>
            <a:ext cx="2947988"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43" tIns="46623" rIns="93243" bIns="46623" numCol="1" anchor="t" anchorCtr="0" compatLnSpc="1">
            <a:prstTxWarp prst="textNoShape">
              <a:avLst/>
            </a:prstTxWarp>
          </a:bodyPr>
          <a:lstStyle>
            <a:lvl1pPr algn="r">
              <a:defRPr sz="1200">
                <a:latin typeface="Arial" charset="0"/>
                <a:ea typeface="ＭＳ Ｐゴシック" panose="020B0600070205080204" pitchFamily="34" charset="-128"/>
              </a:defRPr>
            </a:lvl1pPr>
          </a:lstStyle>
          <a:p>
            <a:pPr>
              <a:defRPr/>
            </a:pPr>
            <a:endParaRPr lang="en-GB" altLang="ja-JP"/>
          </a:p>
        </p:txBody>
      </p:sp>
      <p:sp>
        <p:nvSpPr>
          <p:cNvPr id="8196" name="Rectangle 4"/>
          <p:cNvSpPr>
            <a:spLocks noChangeArrowheads="1" noTextEdit="1"/>
          </p:cNvSpPr>
          <p:nvPr>
            <p:ph type="sldImg" idx="2"/>
          </p:nvPr>
        </p:nvSpPr>
        <p:spPr bwMode="auto">
          <a:xfrm>
            <a:off x="90488" y="746125"/>
            <a:ext cx="6629400" cy="37290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08050" y="4722813"/>
            <a:ext cx="4989513" cy="447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43" tIns="46623" rIns="93243" bIns="46623" numCol="1" anchor="t" anchorCtr="0" compatLnSpc="1">
            <a:prstTxWarp prst="textNoShape">
              <a:avLst/>
            </a:prstTxWarp>
          </a:bodyPr>
          <a:lstStyle/>
          <a:p>
            <a:pPr lvl="0"/>
            <a:r>
              <a:rPr lang="en-GB" altLang="ja-JP" noProof="0" smtClean="0"/>
              <a:t>Click to edit Master text styles</a:t>
            </a:r>
          </a:p>
          <a:p>
            <a:pPr lvl="1"/>
            <a:r>
              <a:rPr lang="en-GB" altLang="ja-JP" noProof="0" smtClean="0"/>
              <a:t>Second level</a:t>
            </a:r>
          </a:p>
          <a:p>
            <a:pPr lvl="2"/>
            <a:r>
              <a:rPr lang="en-GB" altLang="ja-JP" noProof="0" smtClean="0"/>
              <a:t>Third level</a:t>
            </a:r>
          </a:p>
          <a:p>
            <a:pPr lvl="3"/>
            <a:r>
              <a:rPr lang="en-GB" altLang="ja-JP" noProof="0" smtClean="0"/>
              <a:t>Fourth level</a:t>
            </a:r>
          </a:p>
          <a:p>
            <a:pPr lvl="4"/>
            <a:r>
              <a:rPr lang="en-GB" altLang="ja-JP" noProof="0" smtClean="0"/>
              <a:t>Fifth level</a:t>
            </a:r>
          </a:p>
        </p:txBody>
      </p:sp>
      <p:sp>
        <p:nvSpPr>
          <p:cNvPr id="4102" name="Rectangle 6"/>
          <p:cNvSpPr>
            <a:spLocks noGrp="1" noChangeArrowheads="1"/>
          </p:cNvSpPr>
          <p:nvPr>
            <p:ph type="ftr" sz="quarter" idx="4"/>
          </p:nvPr>
        </p:nvSpPr>
        <p:spPr bwMode="auto">
          <a:xfrm>
            <a:off x="0" y="9447213"/>
            <a:ext cx="294798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43" tIns="46623" rIns="93243" bIns="46623" numCol="1" anchor="b" anchorCtr="0" compatLnSpc="1">
            <a:prstTxWarp prst="textNoShape">
              <a:avLst/>
            </a:prstTxWarp>
          </a:bodyPr>
          <a:lstStyle>
            <a:lvl1pPr>
              <a:defRPr sz="1200">
                <a:latin typeface="Arial" charset="0"/>
                <a:ea typeface="ＭＳ Ｐゴシック" panose="020B0600070205080204" pitchFamily="34" charset="-128"/>
              </a:defRPr>
            </a:lvl1pPr>
          </a:lstStyle>
          <a:p>
            <a:pPr>
              <a:defRPr/>
            </a:pPr>
            <a:endParaRPr lang="en-GB" altLang="ja-JP"/>
          </a:p>
        </p:txBody>
      </p:sp>
      <p:sp>
        <p:nvSpPr>
          <p:cNvPr id="4103" name="Rectangle 7"/>
          <p:cNvSpPr>
            <a:spLocks noGrp="1" noChangeArrowheads="1"/>
          </p:cNvSpPr>
          <p:nvPr>
            <p:ph type="sldNum" sz="quarter" idx="5"/>
          </p:nvPr>
        </p:nvSpPr>
        <p:spPr bwMode="auto">
          <a:xfrm>
            <a:off x="3857625" y="9447213"/>
            <a:ext cx="294798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43" tIns="46623" rIns="93243" bIns="46623" numCol="1" anchor="b" anchorCtr="0" compatLnSpc="1">
            <a:prstTxWarp prst="textNoShape">
              <a:avLst/>
            </a:prstTxWarp>
          </a:bodyPr>
          <a:lstStyle>
            <a:lvl1pPr algn="r">
              <a:defRPr sz="1200">
                <a:latin typeface="Arial" panose="020B0604020202020204" pitchFamily="34" charset="0"/>
                <a:ea typeface="ＭＳ Ｐゴシック" panose="020B0600070205080204" pitchFamily="34" charset="-128"/>
              </a:defRPr>
            </a:lvl1pPr>
          </a:lstStyle>
          <a:p>
            <a:pPr>
              <a:defRPr/>
            </a:pPr>
            <a:fld id="{62ADD911-3A27-4836-8184-8EF2ACC9AE72}" type="slidenum">
              <a:rPr lang="en-GB" altLang="ja-JP"/>
              <a:pPr>
                <a:defRPr/>
              </a:pPr>
              <a:t>‹#›</a:t>
            </a:fld>
            <a:endParaRPr lang="en-GB"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29" charset="0"/>
        <a:ea typeface="MS PGothic" panose="020B0600070205080204" pitchFamily="34" charset="-128"/>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Arial" pitchFamily="-29" charset="0"/>
        <a:ea typeface="MS PGothic" panose="020B0600070205080204" pitchFamily="34"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29" charset="0"/>
        <a:ea typeface="MS PGothic" panose="020B0600070205080204" pitchFamily="34"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29" charset="0"/>
        <a:ea typeface="MS PGothic" panose="020B0600070205080204" pitchFamily="34"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29" charset="0"/>
        <a:ea typeface="MS PGothic" panose="020B0600070205080204" pitchFamily="34" charset="-128"/>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p:spPr>
        <p:txBody>
          <a:bodyPr/>
          <a:lstStyle/>
          <a:p>
            <a:endParaRPr lang="fr-FR" altLang="fr-FR" smtClean="0">
              <a:latin typeface="Arial" panose="020B0604020202020204" pitchFamily="34" charset="0"/>
            </a:endParaRPr>
          </a:p>
        </p:txBody>
      </p:sp>
      <p:sp>
        <p:nvSpPr>
          <p:cNvPr id="15364" name="Slide Number Placeholder 3"/>
          <p:cNvSpPr>
            <a:spLocks noGrp="1"/>
          </p:cNvSpPr>
          <p:nvPr>
            <p:ph type="sldNum" sz="quarter" idx="5"/>
          </p:nvPr>
        </p:nvSpPr>
        <p:spPr>
          <a:noFill/>
        </p:spPr>
        <p:txBody>
          <a:bodyPr/>
          <a:lstStyle>
            <a:lvl1pPr>
              <a:defRPr sz="2400">
                <a:solidFill>
                  <a:schemeClr val="tx1"/>
                </a:solidFill>
                <a:latin typeface="Century Gothic" panose="020B0502020202020204" pitchFamily="34" charset="0"/>
                <a:ea typeface="MS PGothic" panose="020B0600070205080204" pitchFamily="34" charset="-128"/>
              </a:defRPr>
            </a:lvl1pPr>
            <a:lvl2pPr marL="757238" indent="-290513">
              <a:defRPr sz="2400">
                <a:solidFill>
                  <a:schemeClr val="tx1"/>
                </a:solidFill>
                <a:latin typeface="Century Gothic" panose="020B0502020202020204" pitchFamily="34" charset="0"/>
                <a:ea typeface="MS PGothic" panose="020B0600070205080204" pitchFamily="34" charset="-128"/>
              </a:defRPr>
            </a:lvl2pPr>
            <a:lvl3pPr marL="1165225" indent="-231775">
              <a:defRPr sz="2400">
                <a:solidFill>
                  <a:schemeClr val="tx1"/>
                </a:solidFill>
                <a:latin typeface="Century Gothic" panose="020B0502020202020204" pitchFamily="34" charset="0"/>
                <a:ea typeface="MS PGothic" panose="020B0600070205080204" pitchFamily="34" charset="-128"/>
              </a:defRPr>
            </a:lvl3pPr>
            <a:lvl4pPr marL="1631950" indent="-231775">
              <a:defRPr sz="2400">
                <a:solidFill>
                  <a:schemeClr val="tx1"/>
                </a:solidFill>
                <a:latin typeface="Century Gothic" panose="020B0502020202020204" pitchFamily="34" charset="0"/>
                <a:ea typeface="MS PGothic" panose="020B0600070205080204" pitchFamily="34" charset="-128"/>
              </a:defRPr>
            </a:lvl4pPr>
            <a:lvl5pPr marL="2097088" indent="-231775">
              <a:defRPr sz="2400">
                <a:solidFill>
                  <a:schemeClr val="tx1"/>
                </a:solidFill>
                <a:latin typeface="Century Gothic" panose="020B0502020202020204" pitchFamily="34" charset="0"/>
                <a:ea typeface="MS PGothic" panose="020B0600070205080204" pitchFamily="34" charset="-128"/>
              </a:defRPr>
            </a:lvl5pPr>
            <a:lvl6pPr marL="2554288" indent="-231775" eaLnBrk="0" fontAlgn="base" hangingPunct="0">
              <a:spcBef>
                <a:spcPct val="0"/>
              </a:spcBef>
              <a:spcAft>
                <a:spcPct val="0"/>
              </a:spcAft>
              <a:defRPr sz="2400">
                <a:solidFill>
                  <a:schemeClr val="tx1"/>
                </a:solidFill>
                <a:latin typeface="Century Gothic" panose="020B0502020202020204" pitchFamily="34" charset="0"/>
                <a:ea typeface="MS PGothic" panose="020B0600070205080204" pitchFamily="34" charset="-128"/>
              </a:defRPr>
            </a:lvl6pPr>
            <a:lvl7pPr marL="3011488" indent="-231775" eaLnBrk="0" fontAlgn="base" hangingPunct="0">
              <a:spcBef>
                <a:spcPct val="0"/>
              </a:spcBef>
              <a:spcAft>
                <a:spcPct val="0"/>
              </a:spcAft>
              <a:defRPr sz="2400">
                <a:solidFill>
                  <a:schemeClr val="tx1"/>
                </a:solidFill>
                <a:latin typeface="Century Gothic" panose="020B0502020202020204" pitchFamily="34" charset="0"/>
                <a:ea typeface="MS PGothic" panose="020B0600070205080204" pitchFamily="34" charset="-128"/>
              </a:defRPr>
            </a:lvl7pPr>
            <a:lvl8pPr marL="3468688" indent="-231775" eaLnBrk="0" fontAlgn="base" hangingPunct="0">
              <a:spcBef>
                <a:spcPct val="0"/>
              </a:spcBef>
              <a:spcAft>
                <a:spcPct val="0"/>
              </a:spcAft>
              <a:defRPr sz="2400">
                <a:solidFill>
                  <a:schemeClr val="tx1"/>
                </a:solidFill>
                <a:latin typeface="Century Gothic" panose="020B0502020202020204" pitchFamily="34" charset="0"/>
                <a:ea typeface="MS PGothic" panose="020B0600070205080204" pitchFamily="34" charset="-128"/>
              </a:defRPr>
            </a:lvl8pPr>
            <a:lvl9pPr marL="3925888" indent="-231775" eaLnBrk="0" fontAlgn="base" hangingPunct="0">
              <a:spcBef>
                <a:spcPct val="0"/>
              </a:spcBef>
              <a:spcAft>
                <a:spcPct val="0"/>
              </a:spcAft>
              <a:defRPr sz="2400">
                <a:solidFill>
                  <a:schemeClr val="tx1"/>
                </a:solidFill>
                <a:latin typeface="Century Gothic" panose="020B0502020202020204" pitchFamily="34" charset="0"/>
                <a:ea typeface="MS PGothic" panose="020B0600070205080204" pitchFamily="34" charset="-128"/>
              </a:defRPr>
            </a:lvl9pPr>
          </a:lstStyle>
          <a:p>
            <a:fld id="{A0A3BA78-E773-4E07-82F6-E1A09A8DAC84}" type="slidenum">
              <a:rPr lang="en-GB" altLang="ja-JP" sz="1200" smtClean="0">
                <a:latin typeface="Arial" panose="020B0604020202020204" pitchFamily="34" charset="0"/>
              </a:rPr>
              <a:pPr/>
              <a:t>5</a:t>
            </a:fld>
            <a:endParaRPr lang="en-GB" altLang="ja-JP" sz="1200"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rgbClr val="00009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Tree>
    <p:extLst>
      <p:ext uri="{BB962C8B-B14F-4D97-AF65-F5344CB8AC3E}">
        <p14:creationId xmlns:p14="http://schemas.microsoft.com/office/powerpoint/2010/main" val="1834943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27310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a:prstGeom prst="rect">
            <a:avLst/>
          </a:prstGeom>
        </p:spPr>
        <p:txBody>
          <a:bodyPr anchor="t"/>
          <a:lstStyle>
            <a:lvl1pPr algn="l">
              <a:defRPr sz="3200" b="1" cap="all"/>
            </a:lvl1pPr>
          </a:lstStyle>
          <a:p>
            <a:r>
              <a:rPr lang="en-US" dirty="0" smtClean="0"/>
              <a:t>Click to edit Master title style</a:t>
            </a:r>
            <a:endParaRPr lang="en-GB" dirty="0"/>
          </a:p>
        </p:txBody>
      </p:sp>
    </p:spTree>
    <p:extLst>
      <p:ext uri="{BB962C8B-B14F-4D97-AF65-F5344CB8AC3E}">
        <p14:creationId xmlns:p14="http://schemas.microsoft.com/office/powerpoint/2010/main" val="2618002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29975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706422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9613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rgbClr val="000099"/>
                </a:solidFill>
                <a:ea typeface="ＭＳ Ｐゴシック" panose="020B0600070205080204" pitchFamily="34" charset="-128"/>
              </a:defRPr>
            </a:lvl1pPr>
          </a:lstStyle>
          <a:p>
            <a:pPr>
              <a:defRPr/>
            </a:pPr>
            <a:fld id="{673179BD-4025-4053-A204-F4B96CBF4539}" type="datetimeFigureOut">
              <a:rPr lang="en-GB"/>
              <a:pPr>
                <a:defRPr/>
              </a:pPr>
              <a:t>08/07/2020</a:t>
            </a:fld>
            <a:endParaRPr lang="en-GB"/>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rgbClr val="000099"/>
                </a:solidFill>
                <a:ea typeface="ＭＳ Ｐゴシック" panose="020B0600070205080204" pitchFamily="34" charset="-128"/>
              </a:defRPr>
            </a:lvl1pPr>
          </a:lstStyle>
          <a:p>
            <a:pPr>
              <a:defRPr/>
            </a:pPr>
            <a:endParaRPr lang="en-GB"/>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000099"/>
                </a:solidFill>
                <a:ea typeface="ＭＳ Ｐゴシック" panose="020B0600070205080204" pitchFamily="34" charset="-128"/>
              </a:defRPr>
            </a:lvl1pPr>
          </a:lstStyle>
          <a:p>
            <a:pPr>
              <a:defRPr/>
            </a:pPr>
            <a:fld id="{06846E78-3EE6-4E83-B204-4BE31A94464B}" type="slidenum">
              <a:rPr lang="en-GB" altLang="en-US"/>
              <a:pPr>
                <a:defRPr/>
              </a:pPr>
              <a:t>‹#›</a:t>
            </a:fld>
            <a:endParaRPr lang="en-GB" altLang="en-US"/>
          </a:p>
        </p:txBody>
      </p:sp>
      <p:sp>
        <p:nvSpPr>
          <p:cNvPr id="1030" name="Rectangle 2"/>
          <p:cNvSpPr>
            <a:spLocks noGrp="1" noChangeAspect="1" noChangeArrowheads="1"/>
          </p:cNvSpPr>
          <p:nvPr>
            <p:ph type="title"/>
          </p:nvPr>
        </p:nvSpPr>
        <p:spPr bwMode="auto">
          <a:xfrm>
            <a:off x="573088" y="268288"/>
            <a:ext cx="8001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ja-JP" smtClean="0"/>
              <a:t>Click to edit Master title style</a:t>
            </a:r>
          </a:p>
        </p:txBody>
      </p:sp>
      <p:pic>
        <p:nvPicPr>
          <p:cNvPr id="1031" name="Picture 14" descr="PowerPoint_Graphic"/>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0" y="4676775"/>
            <a:ext cx="914400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15"/>
          <p:cNvSpPr txBox="1">
            <a:spLocks noChangeArrowheads="1"/>
          </p:cNvSpPr>
          <p:nvPr userDrawn="1"/>
        </p:nvSpPr>
        <p:spPr bwMode="auto">
          <a:xfrm>
            <a:off x="2627313" y="4786313"/>
            <a:ext cx="5715000" cy="276225"/>
          </a:xfrm>
          <a:prstGeom prst="rect">
            <a:avLst/>
          </a:prstGeom>
          <a:noFill/>
          <a:ln w="9525">
            <a:noFill/>
            <a:miter lim="800000"/>
            <a:headEnd/>
            <a:tailEnd/>
          </a:ln>
          <a:effectLst/>
        </p:spPr>
        <p:txBody>
          <a:bodyPr>
            <a:spAutoFit/>
          </a:bodyPr>
          <a:lstStyle>
            <a:lvl1pPr>
              <a:defRPr kumimoji="1" sz="2400">
                <a:solidFill>
                  <a:schemeClr val="tx1"/>
                </a:solidFill>
                <a:latin typeface="Century Gothic" pitchFamily="34" charset="0"/>
                <a:ea typeface="ＭＳ Ｐゴシック" pitchFamily="34" charset="-128"/>
              </a:defRPr>
            </a:lvl1pPr>
            <a:lvl2pPr marL="37931725" indent="-37474525">
              <a:defRPr kumimoji="1" sz="2400">
                <a:solidFill>
                  <a:schemeClr val="tx1"/>
                </a:solidFill>
                <a:latin typeface="Century Gothic" pitchFamily="34" charset="0"/>
                <a:ea typeface="ＭＳ Ｐゴシック" pitchFamily="34" charset="-128"/>
              </a:defRPr>
            </a:lvl2pPr>
            <a:lvl3pPr>
              <a:defRPr kumimoji="1" sz="2400">
                <a:solidFill>
                  <a:schemeClr val="tx1"/>
                </a:solidFill>
                <a:latin typeface="Century Gothic" pitchFamily="34" charset="0"/>
                <a:ea typeface="ＭＳ Ｐゴシック" pitchFamily="34" charset="-128"/>
              </a:defRPr>
            </a:lvl3pPr>
            <a:lvl4pPr>
              <a:defRPr kumimoji="1" sz="2400">
                <a:solidFill>
                  <a:schemeClr val="tx1"/>
                </a:solidFill>
                <a:latin typeface="Century Gothic" pitchFamily="34" charset="0"/>
                <a:ea typeface="ＭＳ Ｐゴシック" pitchFamily="34" charset="-128"/>
              </a:defRPr>
            </a:lvl4pPr>
            <a:lvl5pPr>
              <a:defRPr kumimoji="1" sz="2400">
                <a:solidFill>
                  <a:schemeClr val="tx1"/>
                </a:solidFill>
                <a:latin typeface="Century Gothic" pitchFamily="34" charset="0"/>
                <a:ea typeface="ＭＳ Ｐゴシック" pitchFamily="34" charset="-128"/>
              </a:defRPr>
            </a:lvl5pPr>
            <a:lvl6pPr marL="457200" eaLnBrk="0" fontAlgn="base" hangingPunct="0">
              <a:spcBef>
                <a:spcPct val="0"/>
              </a:spcBef>
              <a:spcAft>
                <a:spcPct val="0"/>
              </a:spcAft>
              <a:defRPr kumimoji="1" sz="2400">
                <a:solidFill>
                  <a:schemeClr val="tx1"/>
                </a:solidFill>
                <a:latin typeface="Century Gothic" pitchFamily="34" charset="0"/>
                <a:ea typeface="ＭＳ Ｐゴシック" pitchFamily="34" charset="-128"/>
              </a:defRPr>
            </a:lvl6pPr>
            <a:lvl7pPr marL="914400" eaLnBrk="0" fontAlgn="base" hangingPunct="0">
              <a:spcBef>
                <a:spcPct val="0"/>
              </a:spcBef>
              <a:spcAft>
                <a:spcPct val="0"/>
              </a:spcAft>
              <a:defRPr kumimoji="1" sz="2400">
                <a:solidFill>
                  <a:schemeClr val="tx1"/>
                </a:solidFill>
                <a:latin typeface="Century Gothic" pitchFamily="34" charset="0"/>
                <a:ea typeface="ＭＳ Ｐゴシック" pitchFamily="34" charset="-128"/>
              </a:defRPr>
            </a:lvl7pPr>
            <a:lvl8pPr marL="1371600" eaLnBrk="0" fontAlgn="base" hangingPunct="0">
              <a:spcBef>
                <a:spcPct val="0"/>
              </a:spcBef>
              <a:spcAft>
                <a:spcPct val="0"/>
              </a:spcAft>
              <a:defRPr kumimoji="1" sz="2400">
                <a:solidFill>
                  <a:schemeClr val="tx1"/>
                </a:solidFill>
                <a:latin typeface="Century Gothic" pitchFamily="34" charset="0"/>
                <a:ea typeface="ＭＳ Ｐゴシック" pitchFamily="34" charset="-128"/>
              </a:defRPr>
            </a:lvl8pPr>
            <a:lvl9pPr marL="1828800" eaLnBrk="0" fontAlgn="base" hangingPunct="0">
              <a:spcBef>
                <a:spcPct val="0"/>
              </a:spcBef>
              <a:spcAft>
                <a:spcPct val="0"/>
              </a:spcAft>
              <a:defRPr kumimoji="1" sz="2400">
                <a:solidFill>
                  <a:schemeClr val="tx1"/>
                </a:solidFill>
                <a:latin typeface="Century Gothic" pitchFamily="34" charset="0"/>
                <a:ea typeface="ＭＳ Ｐゴシック" pitchFamily="34" charset="-128"/>
              </a:defRPr>
            </a:lvl9pPr>
          </a:lstStyle>
          <a:p>
            <a:pPr>
              <a:spcBef>
                <a:spcPct val="50000"/>
              </a:spcBef>
              <a:defRPr/>
            </a:pPr>
            <a:r>
              <a:rPr kumimoji="0" lang="en-GB" altLang="ja-JP" sz="1200" dirty="0" smtClean="0">
                <a:solidFill>
                  <a:srgbClr val="333399"/>
                </a:solidFill>
                <a:latin typeface="Arial" charset="0"/>
              </a:rPr>
              <a:t>	8 July 2020 – Meeting with PCD team  	 </a:t>
            </a:r>
          </a:p>
        </p:txBody>
      </p:sp>
    </p:spTree>
  </p:cSld>
  <p:clrMap bg1="lt1" tx1="dk1" bg2="lt2" tx2="dk2" accent1="accent1" accent2="accent2" accent3="accent3" accent4="accent4" accent5="accent5" accent6="accent6" hlink="hlink" folHlink="folHlink"/>
  <p:sldLayoutIdLst>
    <p:sldLayoutId id="2147484263" r:id="rId1"/>
    <p:sldLayoutId id="2147484264" r:id="rId2"/>
    <p:sldLayoutId id="2147484265" r:id="rId3"/>
    <p:sldLayoutId id="2147484266" r:id="rId4"/>
    <p:sldLayoutId id="2147484267" r:id="rId5"/>
    <p:sldLayoutId id="2147484268" r:id="rId6"/>
  </p:sldLayoutIdLst>
  <p:txStyles>
    <p:titleStyle>
      <a:lvl1pPr algn="ctr" rtl="0" eaLnBrk="0" fontAlgn="base" hangingPunct="0">
        <a:spcBef>
          <a:spcPct val="0"/>
        </a:spcBef>
        <a:spcAft>
          <a:spcPct val="0"/>
        </a:spcAft>
        <a:defRPr sz="3200" b="1" kern="1200">
          <a:solidFill>
            <a:srgbClr val="000099"/>
          </a:solidFill>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3200" b="1">
          <a:solidFill>
            <a:srgbClr val="000099"/>
          </a:solidFill>
          <a:latin typeface="Arial" charset="0"/>
          <a:cs typeface="Arial" charset="0"/>
        </a:defRPr>
      </a:lvl2pPr>
      <a:lvl3pPr algn="ctr" rtl="0" eaLnBrk="0" fontAlgn="base" hangingPunct="0">
        <a:spcBef>
          <a:spcPct val="0"/>
        </a:spcBef>
        <a:spcAft>
          <a:spcPct val="0"/>
        </a:spcAft>
        <a:defRPr sz="3200" b="1">
          <a:solidFill>
            <a:srgbClr val="000099"/>
          </a:solidFill>
          <a:latin typeface="Arial" charset="0"/>
          <a:cs typeface="Arial" charset="0"/>
        </a:defRPr>
      </a:lvl3pPr>
      <a:lvl4pPr algn="ctr" rtl="0" eaLnBrk="0" fontAlgn="base" hangingPunct="0">
        <a:spcBef>
          <a:spcPct val="0"/>
        </a:spcBef>
        <a:spcAft>
          <a:spcPct val="0"/>
        </a:spcAft>
        <a:defRPr sz="3200" b="1">
          <a:solidFill>
            <a:srgbClr val="000099"/>
          </a:solidFill>
          <a:latin typeface="Arial" charset="0"/>
          <a:cs typeface="Arial" charset="0"/>
        </a:defRPr>
      </a:lvl4pPr>
      <a:lvl5pPr algn="ctr" rtl="0" eaLnBrk="0" fontAlgn="base" hangingPunct="0">
        <a:spcBef>
          <a:spcPct val="0"/>
        </a:spcBef>
        <a:spcAft>
          <a:spcPct val="0"/>
        </a:spcAft>
        <a:defRPr sz="3200" b="1">
          <a:solidFill>
            <a:srgbClr val="000099"/>
          </a:solidFill>
          <a:latin typeface="Arial" charset="0"/>
          <a:cs typeface="Arial" charset="0"/>
        </a:defRPr>
      </a:lvl5pPr>
      <a:lvl6pPr marL="457200" algn="ctr" rtl="0" fontAlgn="base">
        <a:spcBef>
          <a:spcPct val="0"/>
        </a:spcBef>
        <a:spcAft>
          <a:spcPct val="0"/>
        </a:spcAft>
        <a:defRPr sz="3200" b="1">
          <a:solidFill>
            <a:srgbClr val="000099"/>
          </a:solidFill>
          <a:latin typeface="Arial" charset="0"/>
          <a:cs typeface="Arial" charset="0"/>
        </a:defRPr>
      </a:lvl6pPr>
      <a:lvl7pPr marL="914400" algn="ctr" rtl="0" fontAlgn="base">
        <a:spcBef>
          <a:spcPct val="0"/>
        </a:spcBef>
        <a:spcAft>
          <a:spcPct val="0"/>
        </a:spcAft>
        <a:defRPr sz="3200" b="1">
          <a:solidFill>
            <a:srgbClr val="000099"/>
          </a:solidFill>
          <a:latin typeface="Arial" charset="0"/>
          <a:cs typeface="Arial" charset="0"/>
        </a:defRPr>
      </a:lvl7pPr>
      <a:lvl8pPr marL="1371600" algn="ctr" rtl="0" fontAlgn="base">
        <a:spcBef>
          <a:spcPct val="0"/>
        </a:spcBef>
        <a:spcAft>
          <a:spcPct val="0"/>
        </a:spcAft>
        <a:defRPr sz="3200" b="1">
          <a:solidFill>
            <a:srgbClr val="000099"/>
          </a:solidFill>
          <a:latin typeface="Arial" charset="0"/>
          <a:cs typeface="Arial" charset="0"/>
        </a:defRPr>
      </a:lvl8pPr>
      <a:lvl9pPr marL="1828800" algn="ctr" rtl="0" fontAlgn="base">
        <a:spcBef>
          <a:spcPct val="0"/>
        </a:spcBef>
        <a:spcAft>
          <a:spcPct val="0"/>
        </a:spcAft>
        <a:defRPr sz="3200" b="1">
          <a:solidFill>
            <a:srgbClr val="000099"/>
          </a:solidFill>
          <a:latin typeface="Arial" charset="0"/>
          <a:cs typeface="Arial"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000099"/>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000099"/>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000099"/>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000099"/>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000099"/>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user.iter.org/?uid=3K666Q&amp;version=v1.2&amp;action=get_document" TargetMode="External"/><Relationship Id="rId2" Type="http://schemas.openxmlformats.org/officeDocument/2006/relationships/hyperlink" Target="https://user.iter.org/?uid=3KA2UM&amp;version=v1.0&amp;action=get_document" TargetMode="External"/><Relationship Id="rId1" Type="http://schemas.openxmlformats.org/officeDocument/2006/relationships/slideLayout" Target="../slideLayouts/slideLayout2.xml"/><Relationship Id="rId5" Type="http://schemas.openxmlformats.org/officeDocument/2006/relationships/hyperlink" Target="https://user.iter.org/?uid=3K7TM8&amp;version=v1.1&amp;action=get_document" TargetMode="External"/><Relationship Id="rId4" Type="http://schemas.openxmlformats.org/officeDocument/2006/relationships/hyperlink" Target="https://user.iter.org/?uid=3K68WL&amp;version=v1.1&amp;action=get_documen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user.iter.org/?uid=36P7CS" TargetMode="External"/><Relationship Id="rId2" Type="http://schemas.openxmlformats.org/officeDocument/2006/relationships/hyperlink" Target="https://user.iter.org/?uid=2RBKR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idx="1"/>
          </p:nvPr>
        </p:nvSpPr>
        <p:spPr>
          <a:xfrm>
            <a:off x="468313" y="195263"/>
            <a:ext cx="8207375" cy="4321175"/>
          </a:xfrm>
        </p:spPr>
        <p:txBody>
          <a:bodyPr/>
          <a:lstStyle/>
          <a:p>
            <a:pPr marL="8124825" lvl="4" indent="-50787300" eaLnBrk="1" hangingPunct="1">
              <a:lnSpc>
                <a:spcPct val="90000"/>
              </a:lnSpc>
              <a:buFontTx/>
              <a:buNone/>
            </a:pPr>
            <a:r>
              <a:rPr lang="en-US" altLang="en-US" smtClean="0">
                <a:ea typeface="MS PGothic" panose="020B0600070205080204" pitchFamily="34" charset="-128"/>
              </a:rPr>
              <a:t>                                                                      </a:t>
            </a:r>
            <a:endParaRPr lang="en-GB" altLang="en-US" smtClean="0">
              <a:ea typeface="MS PGothic" panose="020B0600070205080204" pitchFamily="34" charset="-128"/>
            </a:endParaRPr>
          </a:p>
          <a:p>
            <a:pPr algn="ctr" eaLnBrk="1" hangingPunct="1">
              <a:lnSpc>
                <a:spcPct val="90000"/>
              </a:lnSpc>
              <a:buFontTx/>
              <a:buNone/>
            </a:pPr>
            <a:r>
              <a:rPr lang="en-US" altLang="en-US" sz="3600" b="1" smtClean="0"/>
              <a:t>New Insurance Scheme</a:t>
            </a:r>
          </a:p>
          <a:p>
            <a:pPr algn="ctr" eaLnBrk="1" hangingPunct="1">
              <a:lnSpc>
                <a:spcPct val="90000"/>
              </a:lnSpc>
              <a:buFontTx/>
              <a:buNone/>
            </a:pPr>
            <a:r>
              <a:rPr lang="en-US" altLang="ja-JP" sz="3600" b="1" smtClean="0">
                <a:solidFill>
                  <a:srgbClr val="333399"/>
                </a:solidFill>
              </a:rPr>
              <a:t>ITER Worksite</a:t>
            </a:r>
          </a:p>
          <a:p>
            <a:pPr algn="ctr" eaLnBrk="1" hangingPunct="1">
              <a:lnSpc>
                <a:spcPct val="90000"/>
              </a:lnSpc>
              <a:buFontTx/>
              <a:buNone/>
            </a:pPr>
            <a:endParaRPr lang="en-US" altLang="ja-JP" sz="2400" b="1" smtClean="0">
              <a:solidFill>
                <a:srgbClr val="333399"/>
              </a:solidFill>
            </a:endParaRPr>
          </a:p>
          <a:p>
            <a:pPr algn="ctr" eaLnBrk="1" hangingPunct="1">
              <a:lnSpc>
                <a:spcPct val="90000"/>
              </a:lnSpc>
              <a:buFontTx/>
              <a:buNone/>
            </a:pPr>
            <a:endParaRPr lang="en-US" altLang="ja-JP" sz="2000" b="1" smtClean="0">
              <a:solidFill>
                <a:srgbClr val="333399"/>
              </a:solidFill>
            </a:endParaRPr>
          </a:p>
          <a:p>
            <a:pPr algn="ctr" eaLnBrk="1" hangingPunct="1">
              <a:lnSpc>
                <a:spcPct val="90000"/>
              </a:lnSpc>
              <a:buFontTx/>
              <a:buNone/>
            </a:pPr>
            <a:r>
              <a:rPr lang="en-US" altLang="ja-JP" sz="2400" b="1" smtClean="0">
                <a:solidFill>
                  <a:srgbClr val="333399"/>
                </a:solidFill>
              </a:rPr>
              <a:t>LGA</a:t>
            </a:r>
          </a:p>
          <a:p>
            <a:pPr algn="ctr" eaLnBrk="1" hangingPunct="1">
              <a:lnSpc>
                <a:spcPct val="90000"/>
              </a:lnSpc>
              <a:buFontTx/>
              <a:buNone/>
            </a:pPr>
            <a:endParaRPr lang="en-US" altLang="ja-JP" sz="2400" b="1" smtClean="0">
              <a:solidFill>
                <a:srgbClr val="333399"/>
              </a:solidFill>
            </a:endParaRPr>
          </a:p>
          <a:p>
            <a:pPr algn="ctr" eaLnBrk="1" hangingPunct="1">
              <a:lnSpc>
                <a:spcPct val="90000"/>
              </a:lnSpc>
              <a:buFontTx/>
              <a:buNone/>
            </a:pPr>
            <a:r>
              <a:rPr lang="en-US" altLang="ja-JP" sz="1400" smtClean="0">
                <a:solidFill>
                  <a:srgbClr val="333399"/>
                </a:solidFill>
              </a:rPr>
              <a:t>Laetitia Grammatico</a:t>
            </a:r>
          </a:p>
          <a:p>
            <a:pPr algn="ctr" eaLnBrk="1" hangingPunct="1">
              <a:lnSpc>
                <a:spcPct val="90000"/>
              </a:lnSpc>
              <a:buFontTx/>
              <a:buNone/>
            </a:pPr>
            <a:r>
              <a:rPr lang="en-US" altLang="ja-JP" sz="1400" smtClean="0">
                <a:solidFill>
                  <a:srgbClr val="333399"/>
                </a:solidFill>
              </a:rPr>
              <a:t>Anna Tyler</a:t>
            </a:r>
          </a:p>
          <a:p>
            <a:pPr algn="ctr" eaLnBrk="1" hangingPunct="1">
              <a:lnSpc>
                <a:spcPct val="90000"/>
              </a:lnSpc>
              <a:buFontTx/>
              <a:buNone/>
            </a:pPr>
            <a:endParaRPr lang="en-GB" altLang="ja-JP" sz="2400" b="1" smtClean="0">
              <a:solidFill>
                <a:srgbClr val="333399"/>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Title 1"/>
          <p:cNvSpPr>
            <a:spLocks noGrp="1"/>
          </p:cNvSpPr>
          <p:nvPr>
            <p:ph type="title"/>
          </p:nvPr>
        </p:nvSpPr>
        <p:spPr>
          <a:xfrm>
            <a:off x="487363" y="0"/>
            <a:ext cx="8207375" cy="484188"/>
          </a:xfrm>
        </p:spPr>
        <p:txBody>
          <a:bodyPr/>
          <a:lstStyle/>
          <a:p>
            <a:r>
              <a:rPr lang="en-US" altLang="fr-FR" sz="2800" smtClean="0">
                <a:solidFill>
                  <a:srgbClr val="C00000"/>
                </a:solidFill>
              </a:rPr>
              <a:t>NIS and new contracts of IO</a:t>
            </a:r>
            <a:endParaRPr lang="en-GB" altLang="fr-FR" sz="2800" smtClean="0">
              <a:solidFill>
                <a:srgbClr val="C00000"/>
              </a:solidFill>
            </a:endParaRPr>
          </a:p>
        </p:txBody>
      </p:sp>
      <p:sp>
        <p:nvSpPr>
          <p:cNvPr id="3" name="Content Placeholder 2"/>
          <p:cNvSpPr>
            <a:spLocks noGrp="1"/>
          </p:cNvSpPr>
          <p:nvPr>
            <p:ph idx="1"/>
          </p:nvPr>
        </p:nvSpPr>
        <p:spPr>
          <a:xfrm>
            <a:off x="487363" y="484188"/>
            <a:ext cx="8207375" cy="4246562"/>
          </a:xfrm>
        </p:spPr>
        <p:txBody>
          <a:bodyPr/>
          <a:lstStyle/>
          <a:p>
            <a:pPr algn="just">
              <a:spcBef>
                <a:spcPts val="600"/>
              </a:spcBef>
              <a:buFont typeface="Wingdings" panose="05000000000000000000" pitchFamily="2" charset="2"/>
              <a:buChar char="Ø"/>
              <a:defRPr/>
            </a:pPr>
            <a:r>
              <a:rPr lang="en-US" sz="1800" b="1" dirty="0" smtClean="0"/>
              <a:t>LGA prepared templates of new insurance clause :</a:t>
            </a:r>
          </a:p>
          <a:p>
            <a:pPr marL="400050" lvl="1" indent="0" algn="just">
              <a:spcBef>
                <a:spcPts val="600"/>
              </a:spcBef>
              <a:buFont typeface="Arial" panose="020B0604020202020204" pitchFamily="34" charset="0"/>
              <a:buNone/>
              <a:defRPr/>
            </a:pPr>
            <a:r>
              <a:rPr lang="en-GB" sz="800" b="1" dirty="0" smtClean="0">
                <a:hlinkClick r:id="rId2"/>
              </a:rPr>
              <a:t>Template </a:t>
            </a:r>
            <a:r>
              <a:rPr lang="en-GB" sz="800" b="1" dirty="0">
                <a:hlinkClick r:id="rId2"/>
              </a:rPr>
              <a:t>insurance clause for bespoke/mixed contracts (3KA2UM v1.0</a:t>
            </a:r>
            <a:r>
              <a:rPr lang="en-GB" sz="800" b="1" dirty="0" smtClean="0">
                <a:hlinkClick r:id="rId2"/>
              </a:rPr>
              <a:t>)</a:t>
            </a:r>
            <a:endParaRPr lang="en-GB" sz="800" b="1" dirty="0"/>
          </a:p>
          <a:p>
            <a:pPr marL="400050" lvl="1" indent="0" algn="just">
              <a:spcBef>
                <a:spcPts val="600"/>
              </a:spcBef>
              <a:buFont typeface="Arial" panose="020B0604020202020204" pitchFamily="34" charset="0"/>
              <a:buNone/>
              <a:defRPr/>
            </a:pPr>
            <a:r>
              <a:rPr lang="en-GB" sz="800" b="1" dirty="0"/>
              <a:t/>
            </a:r>
            <a:br>
              <a:rPr lang="en-GB" sz="800" b="1" dirty="0"/>
            </a:br>
            <a:r>
              <a:rPr lang="en-GB" sz="800" b="1" dirty="0">
                <a:hlinkClick r:id="rId3"/>
              </a:rPr>
              <a:t>Template insurance clause for FIDIC type contracts (3K666Q v1.2</a:t>
            </a:r>
            <a:r>
              <a:rPr lang="en-GB" sz="800" b="1" dirty="0" smtClean="0">
                <a:hlinkClick r:id="rId3"/>
              </a:rPr>
              <a:t>)</a:t>
            </a:r>
            <a:endParaRPr lang="en-GB" sz="800" b="1" dirty="0" smtClean="0"/>
          </a:p>
          <a:p>
            <a:pPr marL="400050" lvl="1" indent="0" algn="just">
              <a:spcBef>
                <a:spcPts val="600"/>
              </a:spcBef>
              <a:buFont typeface="Arial" panose="020B0604020202020204" pitchFamily="34" charset="0"/>
              <a:buNone/>
              <a:defRPr/>
            </a:pPr>
            <a:r>
              <a:rPr lang="en-GB" sz="800" b="1" dirty="0"/>
              <a:t/>
            </a:r>
            <a:br>
              <a:rPr lang="en-GB" sz="800" b="1" dirty="0"/>
            </a:br>
            <a:r>
              <a:rPr lang="en-GB" sz="800" b="1" dirty="0">
                <a:hlinkClick r:id="rId4"/>
              </a:rPr>
              <a:t>Template insurance clause for service contracts (3K68WL </a:t>
            </a:r>
            <a:r>
              <a:rPr lang="en-GB" sz="800" b="1" dirty="0" smtClean="0">
                <a:hlinkClick r:id="rId4"/>
              </a:rPr>
              <a:t>v1.1</a:t>
            </a:r>
            <a:r>
              <a:rPr lang="en-GB" sz="800" b="1" dirty="0" smtClean="0"/>
              <a:t>)</a:t>
            </a:r>
          </a:p>
          <a:p>
            <a:pPr marL="400050" lvl="1" indent="0" algn="just">
              <a:spcBef>
                <a:spcPts val="600"/>
              </a:spcBef>
              <a:buFont typeface="Arial" panose="020B0604020202020204" pitchFamily="34" charset="0"/>
              <a:buNone/>
              <a:defRPr/>
            </a:pPr>
            <a:r>
              <a:rPr lang="en-GB" sz="800" b="1" dirty="0"/>
              <a:t/>
            </a:r>
            <a:br>
              <a:rPr lang="en-GB" sz="800" b="1" dirty="0"/>
            </a:br>
            <a:r>
              <a:rPr lang="en-GB" sz="800" b="1" dirty="0">
                <a:hlinkClick r:id="rId5"/>
              </a:rPr>
              <a:t>Template insurance clause for supply contracts (3K7TM8 v1.1</a:t>
            </a:r>
            <a:r>
              <a:rPr lang="en-GB" sz="800" b="1" dirty="0" smtClean="0">
                <a:hlinkClick r:id="rId5"/>
              </a:rPr>
              <a:t>)</a:t>
            </a:r>
            <a:endParaRPr lang="en-GB" sz="800" b="1" dirty="0" smtClean="0"/>
          </a:p>
          <a:p>
            <a:pPr marL="0" indent="0" algn="just">
              <a:spcBef>
                <a:spcPts val="600"/>
              </a:spcBef>
              <a:buFont typeface="Arial" panose="020B0604020202020204" pitchFamily="34" charset="0"/>
              <a:buNone/>
              <a:defRPr/>
            </a:pPr>
            <a:endParaRPr lang="en-US" sz="1200" b="1" dirty="0" smtClean="0"/>
          </a:p>
          <a:p>
            <a:pPr marL="0" indent="0" algn="just">
              <a:spcBef>
                <a:spcPts val="600"/>
              </a:spcBef>
              <a:buFont typeface="Arial" panose="020B0604020202020204" pitchFamily="34" charset="0"/>
              <a:buNone/>
              <a:defRPr/>
            </a:pPr>
            <a:r>
              <a:rPr lang="en-US" sz="1200" b="1" dirty="0" smtClean="0"/>
              <a:t>The wording of these clauses took time to be decided and cannot be changed without discussion with LGA.</a:t>
            </a:r>
          </a:p>
          <a:p>
            <a:pPr marL="0" indent="0" algn="just">
              <a:spcBef>
                <a:spcPts val="600"/>
              </a:spcBef>
              <a:buFont typeface="Arial" panose="020B0604020202020204" pitchFamily="34" charset="0"/>
              <a:buNone/>
              <a:defRPr/>
            </a:pPr>
            <a:endParaRPr lang="en-US" sz="1200" b="1" dirty="0" smtClean="0"/>
          </a:p>
          <a:p>
            <a:pPr marL="0" indent="0" algn="just">
              <a:spcBef>
                <a:spcPts val="600"/>
              </a:spcBef>
              <a:buFont typeface="Arial" panose="020B0604020202020204" pitchFamily="34" charset="0"/>
              <a:buNone/>
              <a:defRPr/>
            </a:pPr>
            <a:r>
              <a:rPr lang="en-US" sz="1200" b="1" dirty="0" smtClean="0"/>
              <a:t>Certificates shall be annexed: under finalization with the IO broker.</a:t>
            </a:r>
          </a:p>
          <a:p>
            <a:pPr algn="just">
              <a:spcBef>
                <a:spcPts val="600"/>
              </a:spcBef>
              <a:buFont typeface="Wingdings" panose="05000000000000000000" pitchFamily="2" charset="2"/>
              <a:buChar char="Ø"/>
              <a:defRPr/>
            </a:pPr>
            <a:endParaRPr lang="en-US" sz="1200" b="1" dirty="0"/>
          </a:p>
          <a:p>
            <a:pPr algn="just">
              <a:spcBef>
                <a:spcPts val="600"/>
              </a:spcBef>
              <a:buFont typeface="Wingdings" panose="05000000000000000000" pitchFamily="2" charset="2"/>
              <a:buChar char="Ø"/>
              <a:defRPr/>
            </a:pPr>
            <a:r>
              <a:rPr lang="en-US" sz="1200" b="1" dirty="0" smtClean="0"/>
              <a:t>It is proposed to assess with LGA at the time of preparation of draft contract which clause is the more appropriate depending on the scope of the contracts, location of activities, necessary of waiver of recourse or not, etc.</a:t>
            </a:r>
          </a:p>
          <a:p>
            <a:pPr algn="just">
              <a:spcBef>
                <a:spcPts val="600"/>
              </a:spcBef>
              <a:buFont typeface="Wingdings" panose="05000000000000000000" pitchFamily="2" charset="2"/>
              <a:buChar char="Ø"/>
              <a:defRPr/>
            </a:pPr>
            <a:endParaRPr lang="en-US" sz="1200" b="1" dirty="0" smtClean="0"/>
          </a:p>
          <a:p>
            <a:pPr algn="just">
              <a:spcBef>
                <a:spcPts val="600"/>
              </a:spcBef>
              <a:buFont typeface="Wingdings" panose="05000000000000000000" pitchFamily="2" charset="2"/>
              <a:buChar char="Ø"/>
              <a:defRPr/>
            </a:pPr>
            <a:r>
              <a:rPr lang="en-US" sz="1200" b="1" dirty="0" smtClean="0"/>
              <a:t>New Insurance clause </a:t>
            </a:r>
            <a:r>
              <a:rPr lang="en-US" sz="1200" dirty="0" smtClean="0"/>
              <a:t>= divided in 2 parts:</a:t>
            </a:r>
          </a:p>
          <a:p>
            <a:pPr marL="0" indent="0" algn="just">
              <a:spcBef>
                <a:spcPts val="600"/>
              </a:spcBef>
              <a:buFont typeface="Arial" panose="020B0604020202020204" pitchFamily="34" charset="0"/>
              <a:buNone/>
              <a:defRPr/>
            </a:pPr>
            <a:endParaRPr lang="en-US" sz="1600" dirty="0" smtClean="0"/>
          </a:p>
          <a:p>
            <a:pPr marL="469900" lvl="1" indent="0">
              <a:spcBef>
                <a:spcPts val="600"/>
              </a:spcBef>
              <a:buFont typeface="Arial" panose="020B0604020202020204" pitchFamily="34" charset="0"/>
              <a:buNone/>
              <a:defRPr/>
            </a:pPr>
            <a:endParaRPr lang="en-US"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95288" y="-26988"/>
            <a:ext cx="8229600" cy="857251"/>
          </a:xfrm>
        </p:spPr>
        <p:txBody>
          <a:bodyPr/>
          <a:lstStyle/>
          <a:p>
            <a:r>
              <a:rPr lang="en-US" altLang="en-US" smtClean="0">
                <a:solidFill>
                  <a:srgbClr val="C00000"/>
                </a:solidFill>
              </a:rPr>
              <a:t>New insurance clause</a:t>
            </a:r>
            <a:endParaRPr lang="en-GB" altLang="en-US" smtClean="0">
              <a:solidFill>
                <a:srgbClr val="C00000"/>
              </a:solidFill>
            </a:endParaRPr>
          </a:p>
        </p:txBody>
      </p:sp>
      <p:sp>
        <p:nvSpPr>
          <p:cNvPr id="21507" name="Content Placeholder 2"/>
          <p:cNvSpPr>
            <a:spLocks noGrp="1"/>
          </p:cNvSpPr>
          <p:nvPr>
            <p:ph idx="1"/>
          </p:nvPr>
        </p:nvSpPr>
        <p:spPr>
          <a:xfrm>
            <a:off x="250825" y="700088"/>
            <a:ext cx="8229600" cy="4248150"/>
          </a:xfrm>
        </p:spPr>
        <p:txBody>
          <a:bodyPr/>
          <a:lstStyle/>
          <a:p>
            <a:pPr algn="just">
              <a:spcBef>
                <a:spcPts val="600"/>
              </a:spcBef>
              <a:buFontTx/>
              <a:buChar char="-"/>
            </a:pPr>
            <a:r>
              <a:rPr lang="en-US" altLang="en-US" sz="1000" smtClean="0"/>
              <a:t>Part 1 : insurance to be taken out by the contractor:</a:t>
            </a:r>
          </a:p>
          <a:p>
            <a:pPr lvl="2" algn="just">
              <a:spcBef>
                <a:spcPts val="600"/>
              </a:spcBef>
              <a:buFontTx/>
              <a:buChar char="-"/>
            </a:pPr>
            <a:r>
              <a:rPr lang="en-US" altLang="en-US" sz="1000" smtClean="0"/>
              <a:t>Third party liability insurance</a:t>
            </a:r>
          </a:p>
          <a:p>
            <a:pPr lvl="2" algn="just">
              <a:spcBef>
                <a:spcPts val="600"/>
              </a:spcBef>
              <a:buFontTx/>
              <a:buChar char="-"/>
            </a:pPr>
            <a:r>
              <a:rPr lang="en-US" altLang="en-US" sz="1000" smtClean="0"/>
              <a:t>Medical and social insurance for their staff</a:t>
            </a:r>
          </a:p>
          <a:p>
            <a:pPr lvl="2" algn="just">
              <a:spcBef>
                <a:spcPts val="600"/>
              </a:spcBef>
              <a:buFontTx/>
              <a:buChar char="-"/>
            </a:pPr>
            <a:r>
              <a:rPr lang="en-US" altLang="en-US" sz="1000" smtClean="0"/>
              <a:t>Contractor’s own equipment and property insurance </a:t>
            </a:r>
          </a:p>
          <a:p>
            <a:pPr lvl="2" algn="just">
              <a:spcBef>
                <a:spcPts val="600"/>
              </a:spcBef>
              <a:buFontTx/>
              <a:buChar char="-"/>
            </a:pPr>
            <a:r>
              <a:rPr lang="en-US" altLang="en-US" sz="1000" smtClean="0"/>
              <a:t>Professional liability insurance</a:t>
            </a:r>
          </a:p>
          <a:p>
            <a:pPr lvl="2" algn="just">
              <a:spcBef>
                <a:spcPts val="600"/>
              </a:spcBef>
              <a:buFontTx/>
              <a:buChar char="-"/>
            </a:pPr>
            <a:r>
              <a:rPr lang="en-US" altLang="en-US" sz="1000" smtClean="0"/>
              <a:t>Vehicle insurance</a:t>
            </a:r>
          </a:p>
          <a:p>
            <a:pPr lvl="2" algn="just">
              <a:spcBef>
                <a:spcPts val="600"/>
              </a:spcBef>
              <a:buFontTx/>
              <a:buChar char="-"/>
            </a:pPr>
            <a:r>
              <a:rPr lang="en-US" altLang="en-US" sz="1000" smtClean="0"/>
              <a:t>Decennial insurance if applicable</a:t>
            </a:r>
          </a:p>
          <a:p>
            <a:pPr algn="just">
              <a:spcBef>
                <a:spcPts val="600"/>
              </a:spcBef>
              <a:buFontTx/>
              <a:buChar char="-"/>
            </a:pPr>
            <a:r>
              <a:rPr lang="en-US" altLang="en-US" sz="1000" smtClean="0"/>
              <a:t>Part 2 : insurance to be taken out by IO</a:t>
            </a:r>
          </a:p>
          <a:p>
            <a:pPr lvl="2" algn="just">
              <a:spcBef>
                <a:spcPts val="600"/>
              </a:spcBef>
              <a:buFontTx/>
              <a:buChar char="-"/>
            </a:pPr>
            <a:r>
              <a:rPr lang="en-US" altLang="en-US" sz="1000" smtClean="0"/>
              <a:t>Insurance for building &amp; equipment under construction (replacement section 1 CEAR which covered contractors): </a:t>
            </a:r>
          </a:p>
          <a:p>
            <a:pPr lvl="3" algn="just">
              <a:spcBef>
                <a:spcPts val="600"/>
              </a:spcBef>
              <a:buFontTx/>
              <a:buChar char="-"/>
            </a:pPr>
            <a:r>
              <a:rPr lang="en-US" altLang="en-US" sz="1000" smtClean="0"/>
              <a:t>FELF + coverage by IO of FOAK under conditions of CEAR. </a:t>
            </a:r>
          </a:p>
          <a:p>
            <a:pPr lvl="3" algn="just">
              <a:spcBef>
                <a:spcPts val="600"/>
              </a:spcBef>
              <a:buFontTx/>
              <a:buChar char="-"/>
            </a:pPr>
            <a:r>
              <a:rPr lang="en-US" altLang="en-US" sz="1000" smtClean="0"/>
              <a:t>Deductibles to be borne by Contractor if responsible for damage or loss.</a:t>
            </a:r>
          </a:p>
          <a:p>
            <a:pPr lvl="3" algn="just">
              <a:spcBef>
                <a:spcPts val="600"/>
              </a:spcBef>
              <a:buFontTx/>
              <a:buChar char="-"/>
            </a:pPr>
            <a:r>
              <a:rPr lang="en-US" altLang="en-US" sz="1000" smtClean="0"/>
              <a:t>Conditions specified in certificate annexed to the contract.</a:t>
            </a:r>
          </a:p>
          <a:p>
            <a:pPr lvl="2" algn="just">
              <a:spcBef>
                <a:spcPts val="600"/>
              </a:spcBef>
              <a:buFontTx/>
              <a:buChar char="-"/>
            </a:pPr>
            <a:r>
              <a:rPr lang="en-US" altLang="en-US" sz="1000" smtClean="0"/>
              <a:t>Insurance for building &amp; equipment in operation (replacement section 2 CEAR which did not cover contractors):</a:t>
            </a:r>
          </a:p>
          <a:p>
            <a:pPr lvl="3" algn="just">
              <a:spcBef>
                <a:spcPts val="600"/>
              </a:spcBef>
              <a:buFontTx/>
              <a:buChar char="-"/>
            </a:pPr>
            <a:r>
              <a:rPr lang="en-US" altLang="en-US" sz="1000" smtClean="0"/>
              <a:t>Information of existence of insurance without waiver of recourse</a:t>
            </a:r>
          </a:p>
          <a:p>
            <a:pPr lvl="3" algn="just">
              <a:spcBef>
                <a:spcPts val="600"/>
              </a:spcBef>
              <a:buFontTx/>
              <a:buChar char="-"/>
            </a:pPr>
            <a:r>
              <a:rPr lang="en-US" altLang="en-US" sz="1000" smtClean="0"/>
              <a:t>Information with waiver of recourse but limited to duration of the policy with deductible born by the contractor.</a:t>
            </a:r>
          </a:p>
          <a:p>
            <a:pPr lvl="3" algn="just">
              <a:spcBef>
                <a:spcPts val="600"/>
              </a:spcBef>
              <a:buFontTx/>
              <a:buChar char="-"/>
            </a:pPr>
            <a:r>
              <a:rPr lang="en-US" altLang="en-US" sz="1000" smtClean="0"/>
              <a:t>Decision on waiver = on a case by case basis.</a:t>
            </a:r>
          </a:p>
          <a:p>
            <a:pPr lvl="3" algn="just">
              <a:spcBef>
                <a:spcPts val="600"/>
              </a:spcBef>
              <a:buFontTx/>
              <a:buChar char="-"/>
            </a:pPr>
            <a:r>
              <a:rPr lang="en-US" altLang="en-US" sz="1000" smtClean="0"/>
              <a:t>No certificate annexed to the contract (same as for section 2 of CEAR).</a:t>
            </a:r>
          </a:p>
          <a:p>
            <a:pPr lvl="3" algn="just">
              <a:spcBef>
                <a:spcPts val="600"/>
              </a:spcBef>
              <a:buFontTx/>
              <a:buChar char="-"/>
            </a:pPr>
            <a:endParaRPr lang="en-GB" altLang="en-US" sz="100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87363" y="0"/>
            <a:ext cx="8207375" cy="484188"/>
          </a:xfrm>
        </p:spPr>
        <p:txBody>
          <a:bodyPr/>
          <a:lstStyle/>
          <a:p>
            <a:r>
              <a:rPr lang="en-US" altLang="fr-FR" sz="2800" smtClean="0">
                <a:solidFill>
                  <a:srgbClr val="C00000"/>
                </a:solidFill>
              </a:rPr>
              <a:t>NIS and new contracts of IO</a:t>
            </a:r>
            <a:endParaRPr lang="en-GB" altLang="fr-FR" sz="2800" smtClean="0">
              <a:solidFill>
                <a:srgbClr val="C00000"/>
              </a:solidFill>
            </a:endParaRPr>
          </a:p>
        </p:txBody>
      </p:sp>
      <p:sp>
        <p:nvSpPr>
          <p:cNvPr id="3" name="Content Placeholder 2"/>
          <p:cNvSpPr>
            <a:spLocks noGrp="1"/>
          </p:cNvSpPr>
          <p:nvPr>
            <p:ph idx="1"/>
          </p:nvPr>
        </p:nvSpPr>
        <p:spPr>
          <a:xfrm>
            <a:off x="487363" y="411163"/>
            <a:ext cx="8207375" cy="4248150"/>
          </a:xfrm>
        </p:spPr>
        <p:txBody>
          <a:bodyPr/>
          <a:lstStyle/>
          <a:p>
            <a:pPr algn="just">
              <a:spcBef>
                <a:spcPts val="600"/>
              </a:spcBef>
              <a:buFont typeface="Wingdings" panose="05000000000000000000" pitchFamily="2" charset="2"/>
              <a:buChar char="Ø"/>
              <a:defRPr/>
            </a:pPr>
            <a:endParaRPr lang="en-US" sz="1800" b="1" dirty="0" smtClean="0"/>
          </a:p>
          <a:p>
            <a:pPr algn="just">
              <a:spcBef>
                <a:spcPts val="600"/>
              </a:spcBef>
              <a:buFont typeface="Wingdings" panose="05000000000000000000" pitchFamily="2" charset="2"/>
              <a:buChar char="Ø"/>
              <a:defRPr/>
            </a:pPr>
            <a:r>
              <a:rPr lang="en-US" sz="1800" b="1" dirty="0" smtClean="0"/>
              <a:t>Certificate</a:t>
            </a:r>
            <a:r>
              <a:rPr lang="en-US" sz="1800" dirty="0" smtClean="0"/>
              <a:t> indicating FELF conditions + FOAK coverage conditions</a:t>
            </a:r>
          </a:p>
          <a:p>
            <a:pPr marL="0" indent="0" algn="just">
              <a:spcBef>
                <a:spcPts val="600"/>
              </a:spcBef>
              <a:buFont typeface="Arial" panose="020B0604020202020204" pitchFamily="34" charset="0"/>
              <a:buNone/>
              <a:defRPr/>
            </a:pPr>
            <a:endParaRPr lang="en-US" sz="1800" dirty="0" smtClean="0"/>
          </a:p>
          <a:p>
            <a:pPr algn="just">
              <a:spcBef>
                <a:spcPts val="600"/>
              </a:spcBef>
              <a:buFont typeface="Wingdings" panose="05000000000000000000" pitchFamily="2" charset="2"/>
              <a:buChar char="Ø"/>
              <a:defRPr/>
            </a:pPr>
            <a:r>
              <a:rPr lang="en-US" sz="1800" dirty="0" smtClean="0"/>
              <a:t>GAP between FELF and CEAR born by the IO only for FOAK as new insurance scheme foresees that the IO takes over the risk of FOAK under these conditions. </a:t>
            </a:r>
          </a:p>
          <a:p>
            <a:pPr marL="457200" lvl="1" indent="0" algn="just">
              <a:spcBef>
                <a:spcPts val="600"/>
              </a:spcBef>
              <a:buFont typeface="Arial" panose="020B0604020202020204" pitchFamily="34" charset="0"/>
              <a:buNone/>
              <a:defRPr/>
            </a:pPr>
            <a:endParaRPr lang="en-US" sz="12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68313" y="130175"/>
            <a:ext cx="8207375" cy="354013"/>
          </a:xfrm>
        </p:spPr>
        <p:txBody>
          <a:bodyPr/>
          <a:lstStyle/>
          <a:p>
            <a:r>
              <a:rPr lang="en-US" altLang="fr-FR" sz="2800" smtClean="0">
                <a:solidFill>
                  <a:srgbClr val="C00000"/>
                </a:solidFill>
              </a:rPr>
              <a:t>NIS and current contracts</a:t>
            </a:r>
            <a:endParaRPr lang="en-GB" altLang="fr-FR" sz="2800" smtClean="0">
              <a:solidFill>
                <a:srgbClr val="C00000"/>
              </a:solidFill>
            </a:endParaRPr>
          </a:p>
        </p:txBody>
      </p:sp>
      <p:sp>
        <p:nvSpPr>
          <p:cNvPr id="23555" name="Content Placeholder 2"/>
          <p:cNvSpPr>
            <a:spLocks noGrp="1"/>
          </p:cNvSpPr>
          <p:nvPr>
            <p:ph idx="1"/>
          </p:nvPr>
        </p:nvSpPr>
        <p:spPr>
          <a:xfrm>
            <a:off x="468313" y="700088"/>
            <a:ext cx="8207375" cy="3887787"/>
          </a:xfrm>
        </p:spPr>
        <p:txBody>
          <a:bodyPr/>
          <a:lstStyle/>
          <a:p>
            <a:pPr algn="just">
              <a:spcBef>
                <a:spcPts val="600"/>
              </a:spcBef>
              <a:buFont typeface="Wingdings" panose="05000000000000000000" pitchFamily="2" charset="2"/>
              <a:buChar char="Ø"/>
            </a:pPr>
            <a:r>
              <a:rPr lang="en-US" altLang="en-US" sz="1600" smtClean="0"/>
              <a:t>Principle agreed by the ITER Council: NIS shall not affect on-going contracts of IO and DAs</a:t>
            </a:r>
          </a:p>
          <a:p>
            <a:pPr algn="just">
              <a:spcBef>
                <a:spcPts val="600"/>
              </a:spcBef>
              <a:buFont typeface="Wingdings" panose="05000000000000000000" pitchFamily="2" charset="2"/>
              <a:buChar char="Ø"/>
            </a:pPr>
            <a:r>
              <a:rPr lang="en-US" altLang="en-US" sz="1600" smtClean="0"/>
              <a:t>The NIS does not affect contractors’ liabilities or obligations under the contract.</a:t>
            </a:r>
          </a:p>
          <a:p>
            <a:pPr algn="just">
              <a:spcBef>
                <a:spcPts val="600"/>
              </a:spcBef>
              <a:buFont typeface="Wingdings" panose="05000000000000000000" pitchFamily="2" charset="2"/>
              <a:buChar char="Ø"/>
            </a:pPr>
            <a:r>
              <a:rPr lang="en-US" altLang="en-US" sz="1600" smtClean="0"/>
              <a:t>Consequently it means that any gap between the CEAR and the new insurance scheme shall not be born by the contractor, except for Section 3 CEAR on third party liability where it was decided not to replace this, so the contractors will have to use their third party liability insurance if not already in place:</a:t>
            </a:r>
          </a:p>
          <a:p>
            <a:pPr lvl="1" algn="just">
              <a:spcBef>
                <a:spcPts val="600"/>
              </a:spcBef>
              <a:buFont typeface="Wingdings" panose="05000000000000000000" pitchFamily="2" charset="2"/>
              <a:buChar char="§"/>
            </a:pPr>
            <a:r>
              <a:rPr lang="en-US" altLang="en-US" sz="1200" smtClean="0"/>
              <a:t>For Section 2 no issue as this did not apply to contractors.</a:t>
            </a:r>
          </a:p>
          <a:p>
            <a:pPr lvl="1" algn="just">
              <a:spcBef>
                <a:spcPts val="600"/>
              </a:spcBef>
              <a:buFont typeface="Wingdings" panose="05000000000000000000" pitchFamily="2" charset="2"/>
              <a:buChar char="§"/>
            </a:pPr>
            <a:r>
              <a:rPr lang="en-US" altLang="en-US" sz="1200" smtClean="0"/>
              <a:t>For Section 1 of the CEAR:</a:t>
            </a:r>
          </a:p>
          <a:p>
            <a:pPr lvl="2" algn="just">
              <a:spcBef>
                <a:spcPts val="600"/>
              </a:spcBef>
            </a:pPr>
            <a:r>
              <a:rPr lang="en-US" altLang="en-US" sz="1200" smtClean="0"/>
              <a:t>Application of the new construction insurance</a:t>
            </a:r>
          </a:p>
          <a:p>
            <a:pPr lvl="2" algn="just">
              <a:spcBef>
                <a:spcPts val="600"/>
              </a:spcBef>
            </a:pPr>
            <a:r>
              <a:rPr lang="en-US" altLang="en-US" sz="1200" smtClean="0"/>
              <a:t>Damage to FOAK shall be born by the IO per the CEAR conditions as for new contractors</a:t>
            </a:r>
          </a:p>
          <a:p>
            <a:pPr lvl="2" algn="just">
              <a:spcBef>
                <a:spcPts val="600"/>
              </a:spcBef>
            </a:pPr>
            <a:r>
              <a:rPr lang="en-US" altLang="en-US" sz="1200" smtClean="0"/>
              <a:t>Other gaps between the new construction insurance and CEAR shall not be born by the contractors but by the IO (if not it changes the contractual conditions) such as the level of deductible and the coverage of damage due to faulty design per the CEAR conditions.</a:t>
            </a:r>
          </a:p>
          <a:p>
            <a:pPr lvl="1" algn="just">
              <a:spcBef>
                <a:spcPts val="600"/>
              </a:spcBef>
              <a:buFont typeface="Wingdings" panose="05000000000000000000" pitchFamily="2" charset="2"/>
              <a:buChar char="Ø"/>
            </a:pPr>
            <a:r>
              <a:rPr lang="en-US" altLang="en-US" sz="1200" smtClean="0"/>
              <a:t>To be noted for Section 3 that the majority of the contractors have already in place their TPL and that the Section did not cover against damage or injury to other contractors on the site, it excludes the works contracts as well as other exclusions.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68313" y="130175"/>
            <a:ext cx="8207375" cy="354013"/>
          </a:xfrm>
        </p:spPr>
        <p:txBody>
          <a:bodyPr/>
          <a:lstStyle/>
          <a:p>
            <a:r>
              <a:rPr lang="en-US" altLang="fr-FR" sz="2800" smtClean="0">
                <a:solidFill>
                  <a:srgbClr val="C00000"/>
                </a:solidFill>
              </a:rPr>
              <a:t>NIS and current contracts</a:t>
            </a:r>
            <a:endParaRPr lang="en-GB" altLang="fr-FR" sz="2800" smtClean="0">
              <a:solidFill>
                <a:srgbClr val="C00000"/>
              </a:solidFill>
            </a:endParaRPr>
          </a:p>
        </p:txBody>
      </p:sp>
      <p:sp>
        <p:nvSpPr>
          <p:cNvPr id="3" name="Content Placeholder 2"/>
          <p:cNvSpPr>
            <a:spLocks noGrp="1"/>
          </p:cNvSpPr>
          <p:nvPr>
            <p:ph idx="1"/>
          </p:nvPr>
        </p:nvSpPr>
        <p:spPr>
          <a:xfrm>
            <a:off x="468313" y="700088"/>
            <a:ext cx="8207375" cy="3887787"/>
          </a:xfrm>
        </p:spPr>
        <p:txBody>
          <a:bodyPr/>
          <a:lstStyle/>
          <a:p>
            <a:pPr algn="just">
              <a:spcBef>
                <a:spcPts val="600"/>
              </a:spcBef>
              <a:buFont typeface="Wingdings" panose="05000000000000000000" pitchFamily="2" charset="2"/>
              <a:buChar char="Ø"/>
              <a:defRPr/>
            </a:pPr>
            <a:r>
              <a:rPr lang="en-US" sz="1600" dirty="0" smtClean="0"/>
              <a:t>IO Contractors were informed on 20 April 2020 of that:</a:t>
            </a:r>
          </a:p>
          <a:p>
            <a:pPr lvl="1" algn="just">
              <a:spcBef>
                <a:spcPts val="600"/>
              </a:spcBef>
              <a:buFont typeface="Wingdings" panose="05000000000000000000" pitchFamily="2" charset="2"/>
              <a:buChar char="§"/>
              <a:defRPr/>
            </a:pPr>
            <a:r>
              <a:rPr lang="en-US" sz="1400" dirty="0" smtClean="0"/>
              <a:t>a new insurance program for ITER worksite activities will continue covering the risk previously insured under the CEAR insurance policy (Section 1); and </a:t>
            </a:r>
          </a:p>
          <a:p>
            <a:pPr lvl="1" algn="just">
              <a:spcBef>
                <a:spcPts val="600"/>
              </a:spcBef>
              <a:buFont typeface="Wingdings" panose="05000000000000000000" pitchFamily="2" charset="2"/>
              <a:buChar char="§"/>
              <a:defRPr/>
            </a:pPr>
            <a:r>
              <a:rPr lang="en-US" sz="1400" dirty="0" smtClean="0"/>
              <a:t>that their activities as concerns physical loss or damage to the ITER Project as stipulated in the contract remain unchanged with the same conditions, deductibles and exclusions.</a:t>
            </a:r>
          </a:p>
          <a:p>
            <a:pPr algn="just">
              <a:spcBef>
                <a:spcPts val="600"/>
              </a:spcBef>
              <a:buFont typeface="Wingdings" panose="05000000000000000000" pitchFamily="2" charset="2"/>
              <a:buChar char="Ø"/>
              <a:defRPr/>
            </a:pPr>
            <a:r>
              <a:rPr lang="en-US" sz="1600" dirty="0" smtClean="0"/>
              <a:t>Implementation:</a:t>
            </a:r>
          </a:p>
          <a:p>
            <a:pPr lvl="1" algn="just">
              <a:spcBef>
                <a:spcPts val="600"/>
              </a:spcBef>
              <a:buFont typeface="Wingdings" panose="05000000000000000000" pitchFamily="2" charset="2"/>
              <a:buChar char="§"/>
              <a:defRPr/>
            </a:pPr>
            <a:r>
              <a:rPr lang="en-US" sz="1400" dirty="0" smtClean="0"/>
              <a:t>New insurance certificate including:</a:t>
            </a:r>
          </a:p>
          <a:p>
            <a:pPr lvl="2" algn="just">
              <a:spcBef>
                <a:spcPts val="600"/>
              </a:spcBef>
              <a:defRPr/>
            </a:pPr>
            <a:r>
              <a:rPr lang="en-US" sz="1400" dirty="0" smtClean="0"/>
              <a:t>Description of FELF insurance</a:t>
            </a:r>
          </a:p>
          <a:p>
            <a:pPr lvl="2" algn="just">
              <a:spcBef>
                <a:spcPts val="600"/>
              </a:spcBef>
              <a:defRPr/>
            </a:pPr>
            <a:r>
              <a:rPr lang="en-US" sz="1400" dirty="0" smtClean="0"/>
              <a:t>Statement explaining that gap for FOAK + gap for other differences between FELF and CEAR = born by the IO but contractor remains liable for deductible if responsible for the loss or damage</a:t>
            </a:r>
          </a:p>
          <a:p>
            <a:pPr lvl="1" algn="just">
              <a:spcBef>
                <a:spcPts val="600"/>
              </a:spcBef>
              <a:buFont typeface="Wingdings" panose="05000000000000000000" pitchFamily="2" charset="2"/>
              <a:buChar char="§"/>
              <a:defRPr/>
            </a:pPr>
            <a:r>
              <a:rPr lang="en-US" sz="1400" dirty="0" smtClean="0"/>
              <a:t>To be provided to contractor by letter explaining the situation</a:t>
            </a:r>
          </a:p>
          <a:p>
            <a:pPr lvl="1" algn="just">
              <a:spcBef>
                <a:spcPts val="600"/>
              </a:spcBef>
              <a:buFont typeface="Wingdings" panose="05000000000000000000" pitchFamily="2" charset="2"/>
              <a:buChar char="§"/>
              <a:defRPr/>
            </a:pPr>
            <a:r>
              <a:rPr lang="en-US" sz="1400" dirty="0" smtClean="0"/>
              <a:t>Same certificate to be provided to the DAs</a:t>
            </a:r>
            <a:endParaRPr lang="en-US" sz="1600" dirty="0" smtClean="0"/>
          </a:p>
          <a:p>
            <a:pPr marL="469900" lvl="1" indent="0">
              <a:spcBef>
                <a:spcPts val="600"/>
              </a:spcBef>
              <a:buFont typeface="Arial" panose="020B0604020202020204" pitchFamily="34" charset="0"/>
              <a:buNone/>
              <a:defRPr/>
            </a:pPr>
            <a:endParaRPr lang="en-US" sz="1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457200" y="195263"/>
            <a:ext cx="8229600" cy="857250"/>
          </a:xfrm>
        </p:spPr>
        <p:txBody>
          <a:bodyPr/>
          <a:lstStyle/>
          <a:p>
            <a:r>
              <a:rPr lang="en-US" altLang="en-US" sz="2800" smtClean="0"/>
              <a:t>Change of the Insurance Scheme has been communicated through PCD Channel </a:t>
            </a:r>
            <a:endParaRPr lang="en-GB" altLang="en-US" sz="2800" smtClean="0"/>
          </a:p>
        </p:txBody>
      </p:sp>
      <p:sp>
        <p:nvSpPr>
          <p:cNvPr id="25603" name="Rectangle 2"/>
          <p:cNvSpPr>
            <a:spLocks noChangeArrowheads="1"/>
          </p:cNvSpPr>
          <p:nvPr/>
        </p:nvSpPr>
        <p:spPr bwMode="auto">
          <a:xfrm>
            <a:off x="468313" y="1208088"/>
            <a:ext cx="5399087" cy="295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000099"/>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000099"/>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000099"/>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9pPr>
          </a:lstStyle>
          <a:p>
            <a:pPr algn="just">
              <a:spcBef>
                <a:spcPct val="0"/>
              </a:spcBef>
              <a:spcAft>
                <a:spcPts val="600"/>
              </a:spcAft>
              <a:buFontTx/>
              <a:buNone/>
            </a:pPr>
            <a:r>
              <a:rPr lang="en-GB" altLang="en-US" sz="1600" i="1">
                <a:ea typeface="MS Mincho"/>
                <a:cs typeface="MS Mincho"/>
              </a:rPr>
              <a:t>“By this letter, I hereby inform you that a new insurance program for the ITER worksite activities will continue covering the risks previously insured under the CEAR insurance policy. The coverage of your activities as concerns physical loss or damage to the ITER Project as stipulated in the contract </a:t>
            </a:r>
            <a:r>
              <a:rPr lang="en-GB" altLang="en-US" sz="1600" i="1" u="sng">
                <a:ea typeface="MS Mincho"/>
                <a:cs typeface="MS Mincho"/>
              </a:rPr>
              <a:t>remain unchanged</a:t>
            </a:r>
            <a:r>
              <a:rPr lang="en-GB" altLang="en-US" sz="1600" i="1">
                <a:ea typeface="MS Mincho"/>
                <a:cs typeface="MS Mincho"/>
              </a:rPr>
              <a:t>, with the same conditions, deductibles and exclusions.  </a:t>
            </a:r>
            <a:endParaRPr lang="en-GB" altLang="en-US" sz="1600" i="1">
              <a:cs typeface="Calibri" panose="020F0502020204030204" pitchFamily="34" charset="0"/>
            </a:endParaRPr>
          </a:p>
          <a:p>
            <a:pPr algn="just">
              <a:spcBef>
                <a:spcPct val="0"/>
              </a:spcBef>
              <a:spcAft>
                <a:spcPts val="600"/>
              </a:spcAft>
              <a:buFontTx/>
              <a:buNone/>
            </a:pPr>
            <a:r>
              <a:rPr lang="en-GB" altLang="en-US" sz="1600" i="1">
                <a:ea typeface="MS Mincho"/>
                <a:cs typeface="MS Mincho"/>
              </a:rPr>
              <a:t>The new insurance certificate will be provided by the ITER Organization in the coming weeks.</a:t>
            </a:r>
            <a:r>
              <a:rPr lang="en-GB" altLang="en-US" sz="1600" i="1"/>
              <a:t> </a:t>
            </a:r>
          </a:p>
          <a:p>
            <a:pPr>
              <a:spcBef>
                <a:spcPct val="0"/>
              </a:spcBef>
              <a:spcAft>
                <a:spcPts val="600"/>
              </a:spcAft>
              <a:buFontTx/>
              <a:buNone/>
            </a:pPr>
            <a:r>
              <a:rPr lang="en-GB" altLang="en-US" sz="1600" i="1">
                <a:ea typeface="MS Mincho"/>
                <a:cs typeface="MS Mincho"/>
              </a:rPr>
              <a:t>The new insurance program does not affect the Contractor’s liabilities or obligations under the contract.”</a:t>
            </a:r>
            <a:endParaRPr lang="en-GB" altLang="en-US" sz="1600" i="1"/>
          </a:p>
        </p:txBody>
      </p:sp>
      <p:pic>
        <p:nvPicPr>
          <p:cNvPr id="2" name="Picture 1"/>
          <p:cNvPicPr>
            <a:picLocks noChangeAspect="1"/>
          </p:cNvPicPr>
          <p:nvPr/>
        </p:nvPicPr>
        <p:blipFill>
          <a:blip r:embed="rId2"/>
          <a:stretch>
            <a:fillRect/>
          </a:stretch>
        </p:blipFill>
        <p:spPr>
          <a:xfrm>
            <a:off x="6011863" y="1208088"/>
            <a:ext cx="2663825" cy="3352800"/>
          </a:xfrm>
          <a:prstGeom prst="rect">
            <a:avLst/>
          </a:prstGeom>
          <a:ln>
            <a:solidFill>
              <a:srgbClr val="000099"/>
            </a:solid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27000" y="354013"/>
            <a:ext cx="9398000" cy="846137"/>
          </a:xfrm>
        </p:spPr>
        <p:txBody>
          <a:bodyPr/>
          <a:lstStyle/>
          <a:p>
            <a:r>
              <a:rPr lang="en-US" altLang="fr-FR" smtClean="0">
                <a:solidFill>
                  <a:srgbClr val="C00000"/>
                </a:solidFill>
              </a:rPr>
              <a:t>Back-up slides</a:t>
            </a:r>
            <a:endParaRPr lang="en-GB" altLang="fr-FR" sz="2400" smtClean="0">
              <a:solidFill>
                <a:srgbClr val="C00000"/>
              </a:solidFill>
            </a:endParaRPr>
          </a:p>
        </p:txBody>
      </p:sp>
      <p:sp>
        <p:nvSpPr>
          <p:cNvPr id="26627" name="Content Placeholder 1"/>
          <p:cNvSpPr>
            <a:spLocks noGrp="1"/>
          </p:cNvSpPr>
          <p:nvPr>
            <p:ph idx="1"/>
          </p:nvPr>
        </p:nvSpPr>
        <p:spPr/>
        <p:txBody>
          <a:bodyPr/>
          <a:lstStyle/>
          <a:p>
            <a:endParaRPr lang="en-US" alt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27000" y="0"/>
            <a:ext cx="9398000" cy="846138"/>
          </a:xfrm>
        </p:spPr>
        <p:txBody>
          <a:bodyPr/>
          <a:lstStyle/>
          <a:p>
            <a:r>
              <a:rPr lang="en-US" altLang="fr-FR" smtClean="0"/>
              <a:t>Construction Insurance Policy</a:t>
            </a:r>
            <a:endParaRPr lang="en-GB" altLang="fr-FR" sz="2400" smtClean="0"/>
          </a:p>
        </p:txBody>
      </p:sp>
      <p:sp>
        <p:nvSpPr>
          <p:cNvPr id="4" name="Content Placeholder 2"/>
          <p:cNvSpPr>
            <a:spLocks noGrp="1"/>
          </p:cNvSpPr>
          <p:nvPr>
            <p:ph idx="1"/>
          </p:nvPr>
        </p:nvSpPr>
        <p:spPr>
          <a:xfrm>
            <a:off x="457200" y="815975"/>
            <a:ext cx="8229600" cy="3916363"/>
          </a:xfrm>
        </p:spPr>
        <p:txBody>
          <a:bodyPr/>
          <a:lstStyle/>
          <a:p>
            <a:pPr marL="457200" lvl="1" indent="0" algn="ctr">
              <a:spcBef>
                <a:spcPct val="0"/>
              </a:spcBef>
              <a:spcAft>
                <a:spcPts val="1200"/>
              </a:spcAft>
              <a:buFont typeface="Arial" panose="020B0604020202020204" pitchFamily="34" charset="0"/>
              <a:buNone/>
              <a:defRPr/>
            </a:pPr>
            <a:r>
              <a:rPr lang="en-US" altLang="fr-FR" sz="1800" b="1" dirty="0" smtClean="0">
                <a:solidFill>
                  <a:srgbClr val="C00000"/>
                </a:solidFill>
              </a:rPr>
              <a:t>INSURED</a:t>
            </a:r>
          </a:p>
          <a:p>
            <a:pPr lvl="1" algn="just">
              <a:spcBef>
                <a:spcPct val="0"/>
              </a:spcBef>
              <a:spcAft>
                <a:spcPts val="1200"/>
              </a:spcAft>
              <a:buFont typeface="Wingdings" panose="05000000000000000000" pitchFamily="2" charset="2"/>
              <a:buChar char="Ø"/>
              <a:defRPr/>
            </a:pPr>
            <a:r>
              <a:rPr lang="en-US" altLang="fr-FR" sz="1800" dirty="0" smtClean="0"/>
              <a:t>IO as Policyholder;</a:t>
            </a:r>
          </a:p>
          <a:p>
            <a:pPr lvl="1" algn="just">
              <a:spcBef>
                <a:spcPct val="0"/>
              </a:spcBef>
              <a:spcAft>
                <a:spcPts val="1200"/>
              </a:spcAft>
              <a:buFont typeface="Wingdings" panose="05000000000000000000" pitchFamily="2" charset="2"/>
              <a:buChar char="Ø"/>
              <a:defRPr/>
            </a:pPr>
            <a:r>
              <a:rPr lang="en-US" altLang="fr-FR" sz="1800" dirty="0" smtClean="0"/>
              <a:t>ITER Members;</a:t>
            </a:r>
          </a:p>
          <a:p>
            <a:pPr lvl="1" algn="just">
              <a:spcBef>
                <a:spcPct val="0"/>
              </a:spcBef>
              <a:spcAft>
                <a:spcPts val="1200"/>
              </a:spcAft>
              <a:buFont typeface="Wingdings" panose="05000000000000000000" pitchFamily="2" charset="2"/>
              <a:buChar char="Ø"/>
              <a:defRPr/>
            </a:pPr>
            <a:r>
              <a:rPr lang="en-US" altLang="fr-FR" sz="1800" dirty="0" smtClean="0"/>
              <a:t>Domestic Agencies;</a:t>
            </a:r>
          </a:p>
          <a:p>
            <a:pPr lvl="1" algn="just">
              <a:spcBef>
                <a:spcPct val="0"/>
              </a:spcBef>
              <a:spcAft>
                <a:spcPts val="1200"/>
              </a:spcAft>
              <a:buFont typeface="Wingdings" panose="05000000000000000000" pitchFamily="2" charset="2"/>
              <a:buChar char="Ø"/>
              <a:defRPr/>
            </a:pPr>
            <a:r>
              <a:rPr lang="en-US" altLang="fr-FR" sz="1800" dirty="0"/>
              <a:t>C</a:t>
            </a:r>
            <a:r>
              <a:rPr lang="en-GB" altLang="fr-FR" sz="1800" dirty="0" err="1" smtClean="0"/>
              <a:t>ontractors</a:t>
            </a:r>
            <a:r>
              <a:rPr lang="en-GB" altLang="fr-FR" sz="1800" dirty="0" smtClean="0"/>
              <a:t> </a:t>
            </a:r>
            <a:r>
              <a:rPr lang="en-GB" altLang="fr-FR" sz="1800" dirty="0"/>
              <a:t>of the ITER Organization and of the Domestic </a:t>
            </a:r>
            <a:r>
              <a:rPr lang="en-GB" altLang="fr-FR" sz="1800" dirty="0" smtClean="0"/>
              <a:t>Agencies;</a:t>
            </a:r>
          </a:p>
          <a:p>
            <a:pPr lvl="1" algn="just">
              <a:spcBef>
                <a:spcPct val="0"/>
              </a:spcBef>
              <a:spcAft>
                <a:spcPts val="1200"/>
              </a:spcAft>
              <a:buFont typeface="Wingdings" panose="05000000000000000000" pitchFamily="2" charset="2"/>
              <a:buChar char="Ø"/>
              <a:defRPr/>
            </a:pPr>
            <a:r>
              <a:rPr lang="en-GB" altLang="fr-FR" sz="1800" dirty="0" smtClean="0"/>
              <a:t>Subcontractors </a:t>
            </a:r>
            <a:r>
              <a:rPr lang="en-GB" altLang="fr-FR" sz="1800" dirty="0"/>
              <a:t>of any tiers;</a:t>
            </a:r>
          </a:p>
          <a:p>
            <a:pPr lvl="1" algn="just">
              <a:spcBef>
                <a:spcPct val="0"/>
              </a:spcBef>
              <a:spcAft>
                <a:spcPts val="1200"/>
              </a:spcAft>
              <a:buFont typeface="Wingdings" panose="05000000000000000000" pitchFamily="2" charset="2"/>
              <a:buChar char="Ø"/>
              <a:defRPr/>
            </a:pPr>
            <a:r>
              <a:rPr lang="en-GB" altLang="fr-FR" sz="1800" dirty="0"/>
              <a:t>C</a:t>
            </a:r>
            <a:r>
              <a:rPr lang="en-GB" altLang="fr-FR" sz="1800" dirty="0" smtClean="0"/>
              <a:t>onsultants </a:t>
            </a:r>
            <a:r>
              <a:rPr lang="en-GB" altLang="fr-FR" sz="1800" dirty="0"/>
              <a:t>and/or the technical </a:t>
            </a:r>
            <a:r>
              <a:rPr lang="en-GB" altLang="fr-FR" sz="1800" dirty="0" smtClean="0"/>
              <a:t>advisers;</a:t>
            </a:r>
            <a:endParaRPr lang="en-GB" altLang="fr-FR" sz="1800" dirty="0"/>
          </a:p>
          <a:p>
            <a:pPr lvl="1" algn="just">
              <a:spcBef>
                <a:spcPct val="0"/>
              </a:spcBef>
              <a:spcAft>
                <a:spcPts val="1200"/>
              </a:spcAft>
              <a:buFont typeface="Wingdings" panose="05000000000000000000" pitchFamily="2" charset="2"/>
              <a:buChar char="Ø"/>
              <a:defRPr/>
            </a:pPr>
            <a:r>
              <a:rPr lang="en-GB" altLang="fr-FR" sz="1800" dirty="0"/>
              <a:t>S</a:t>
            </a:r>
            <a:r>
              <a:rPr lang="en-GB" altLang="fr-FR" sz="1800" dirty="0" smtClean="0"/>
              <a:t>uppliers </a:t>
            </a:r>
            <a:r>
              <a:rPr lang="en-GB" altLang="fr-FR" sz="1800" dirty="0"/>
              <a:t>for their site </a:t>
            </a:r>
            <a:r>
              <a:rPr lang="en-GB" altLang="fr-FR" sz="1800" dirty="0" smtClean="0"/>
              <a:t>activities.</a:t>
            </a:r>
            <a:endParaRPr lang="en-US" altLang="fr-FR" dirty="0" smtClean="0"/>
          </a:p>
          <a:p>
            <a:pPr marL="477838" lvl="1" indent="0" algn="ctr">
              <a:spcBef>
                <a:spcPct val="0"/>
              </a:spcBef>
              <a:spcAft>
                <a:spcPts val="1200"/>
              </a:spcAft>
              <a:buFontTx/>
              <a:buNone/>
              <a:defRPr/>
            </a:pPr>
            <a:r>
              <a:rPr lang="en-US" altLang="fr-FR" sz="2000" b="1" dirty="0" smtClean="0">
                <a:solidFill>
                  <a:srgbClr val="C00000"/>
                </a:solidFill>
              </a:rPr>
              <a:t>Insurers waive their rights of recourse against all insured.</a:t>
            </a:r>
          </a:p>
          <a:p>
            <a:pPr algn="just">
              <a:spcBef>
                <a:spcPct val="0"/>
              </a:spcBef>
              <a:spcAft>
                <a:spcPts val="1200"/>
              </a:spcAft>
              <a:buFontTx/>
              <a:buNone/>
              <a:defRPr/>
            </a:pPr>
            <a:endParaRPr lang="en-GB" altLang="fr-FR" sz="18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27000" y="0"/>
            <a:ext cx="9398000" cy="846138"/>
          </a:xfrm>
        </p:spPr>
        <p:txBody>
          <a:bodyPr/>
          <a:lstStyle/>
          <a:p>
            <a:r>
              <a:rPr lang="en-US" altLang="fr-FR" smtClean="0"/>
              <a:t>Construction Insurance Policy</a:t>
            </a:r>
            <a:endParaRPr lang="en-GB" altLang="fr-FR" sz="2400" smtClean="0"/>
          </a:p>
        </p:txBody>
      </p:sp>
      <p:sp>
        <p:nvSpPr>
          <p:cNvPr id="28675" name="Content Placeholder 2"/>
          <p:cNvSpPr>
            <a:spLocks noGrp="1"/>
          </p:cNvSpPr>
          <p:nvPr>
            <p:ph idx="1"/>
          </p:nvPr>
        </p:nvSpPr>
        <p:spPr>
          <a:xfrm>
            <a:off x="407988" y="700088"/>
            <a:ext cx="8351837" cy="4443412"/>
          </a:xfrm>
        </p:spPr>
        <p:txBody>
          <a:bodyPr/>
          <a:lstStyle/>
          <a:p>
            <a:pPr marL="477838" lvl="1" indent="0" algn="ctr">
              <a:spcBef>
                <a:spcPct val="0"/>
              </a:spcBef>
              <a:spcAft>
                <a:spcPts val="1200"/>
              </a:spcAft>
              <a:buFontTx/>
              <a:buNone/>
            </a:pPr>
            <a:r>
              <a:rPr lang="en-US" altLang="en-US" sz="1600" b="1" smtClean="0">
                <a:solidFill>
                  <a:srgbClr val="C00000"/>
                </a:solidFill>
              </a:rPr>
              <a:t>INSURED PROPERTY / INSURED PROJECT</a:t>
            </a:r>
          </a:p>
          <a:p>
            <a:pPr marL="477838" lvl="1" indent="0" algn="just">
              <a:spcBef>
                <a:spcPct val="0"/>
              </a:spcBef>
              <a:spcAft>
                <a:spcPts val="1200"/>
              </a:spcAft>
              <a:buFontTx/>
              <a:buNone/>
            </a:pPr>
            <a:r>
              <a:rPr lang="en-US" altLang="en-US" sz="1600" b="1" smtClean="0"/>
              <a:t>Insured Project</a:t>
            </a:r>
            <a:r>
              <a:rPr lang="en-US" altLang="en-US" sz="1600" smtClean="0"/>
              <a:t> = the project insured under this insurance policy. The Insured Project is the ITER Project run by the ITER Organization and the Domestic Agencies at the ITER Site. The Insurance Policy covers all work in connection with the design, construction, assembly, testing (including hot testing), commissioning and maintenance of the ITER Project and all ancillary and associated works at the ITER Site.</a:t>
            </a:r>
            <a:endParaRPr lang="en-GB" altLang="en-US" sz="1600" smtClean="0">
              <a:cs typeface="Times New Roman" panose="02020603050405020304" pitchFamily="18" charset="0"/>
            </a:endParaRPr>
          </a:p>
          <a:p>
            <a:pPr marL="477838" lvl="1" indent="0" algn="just">
              <a:spcBef>
                <a:spcPct val="0"/>
              </a:spcBef>
              <a:spcAft>
                <a:spcPts val="1200"/>
              </a:spcAft>
              <a:buFontTx/>
              <a:buNone/>
            </a:pPr>
            <a:r>
              <a:rPr lang="en-GB" altLang="en-US" sz="1600" b="1" smtClean="0">
                <a:cs typeface="Times New Roman" panose="02020603050405020304" pitchFamily="18" charset="0"/>
              </a:rPr>
              <a:t>Insured Property</a:t>
            </a:r>
            <a:r>
              <a:rPr lang="en-GB" altLang="en-US" sz="1600" smtClean="0">
                <a:cs typeface="Times New Roman" panose="02020603050405020304" pitchFamily="18" charset="0"/>
              </a:rPr>
              <a:t> = property belonging to the Insured or for which the Insured is responsible or in respect of which they have undertaken to obtain insurance under this insurance policy, such as the works, materials (including free issue materials) and supplies, goods and any other property, for which the Insured is responsible, intended for use in connection with or for incorporation in the works by the Insured whilst at the ITER Site.</a:t>
            </a:r>
            <a:endParaRPr lang="en-US" altLang="fr-FR" smtClean="0"/>
          </a:p>
          <a:p>
            <a:pPr marL="477838" lvl="1" indent="0" algn="ctr">
              <a:spcBef>
                <a:spcPct val="0"/>
              </a:spcBef>
              <a:spcAft>
                <a:spcPts val="1200"/>
              </a:spcAft>
              <a:buFontTx/>
              <a:buNone/>
            </a:pPr>
            <a:r>
              <a:rPr lang="en-US" altLang="fr-FR" b="1" smtClean="0">
                <a:solidFill>
                  <a:srgbClr val="FF0000"/>
                </a:solidFill>
              </a:rPr>
              <a:t>Exclusion of FOAK</a:t>
            </a:r>
          </a:p>
          <a:p>
            <a:pPr algn="just">
              <a:spcBef>
                <a:spcPct val="0"/>
              </a:spcBef>
              <a:spcAft>
                <a:spcPts val="1200"/>
              </a:spcAft>
              <a:buFontTx/>
              <a:buNone/>
            </a:pPr>
            <a:endParaRPr lang="en-GB" altLang="fr-FR" sz="18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27000" y="0"/>
            <a:ext cx="9398000" cy="846138"/>
          </a:xfrm>
        </p:spPr>
        <p:txBody>
          <a:bodyPr/>
          <a:lstStyle/>
          <a:p>
            <a:r>
              <a:rPr lang="en-US" altLang="fr-FR" smtClean="0"/>
              <a:t>Construction Insurance Policy</a:t>
            </a:r>
            <a:endParaRPr lang="en-GB" altLang="fr-FR" sz="2400" smtClean="0"/>
          </a:p>
        </p:txBody>
      </p:sp>
      <p:sp>
        <p:nvSpPr>
          <p:cNvPr id="5" name="Content Placeholder 2"/>
          <p:cNvSpPr>
            <a:spLocks noGrp="1"/>
          </p:cNvSpPr>
          <p:nvPr>
            <p:ph idx="1"/>
          </p:nvPr>
        </p:nvSpPr>
        <p:spPr>
          <a:xfrm>
            <a:off x="407988" y="700088"/>
            <a:ext cx="8351837" cy="4443412"/>
          </a:xfrm>
        </p:spPr>
        <p:txBody>
          <a:bodyPr/>
          <a:lstStyle/>
          <a:p>
            <a:pPr marL="0" indent="0" algn="ctr">
              <a:buFontTx/>
              <a:buNone/>
              <a:defRPr/>
            </a:pPr>
            <a:r>
              <a:rPr lang="en-US" altLang="fr-FR" sz="1600" b="1" dirty="0" smtClean="0">
                <a:solidFill>
                  <a:srgbClr val="C00000"/>
                </a:solidFill>
              </a:rPr>
              <a:t>SCOPE OF COVERAGE</a:t>
            </a:r>
          </a:p>
          <a:p>
            <a:pPr marL="0" indent="0" algn="just">
              <a:buFontTx/>
              <a:buNone/>
              <a:defRPr/>
            </a:pPr>
            <a:r>
              <a:rPr lang="en-US" sz="1400" dirty="0" smtClean="0"/>
              <a:t>The </a:t>
            </a:r>
            <a:r>
              <a:rPr lang="en-US" sz="1400" dirty="0"/>
              <a:t>Insurance Policy insures against any Physical Loss or Material Damage </a:t>
            </a:r>
            <a:r>
              <a:rPr lang="en-US" sz="1400" dirty="0" smtClean="0"/>
              <a:t>caused </a:t>
            </a:r>
            <a:r>
              <a:rPr lang="en-US" sz="1400" dirty="0"/>
              <a:t>to the Insured Property, subject to the limitations, exclusions, terms and conditions contained herein, in respect of Occurrences happening during the Construction Period and resulting from:</a:t>
            </a:r>
            <a:endParaRPr lang="en-GB" sz="1400" dirty="0"/>
          </a:p>
          <a:p>
            <a:pPr algn="just">
              <a:defRPr/>
            </a:pPr>
            <a:r>
              <a:rPr lang="en-US" sz="1200" dirty="0" smtClean="0"/>
              <a:t>Fire; </a:t>
            </a:r>
            <a:endParaRPr lang="en-GB" sz="1200" dirty="0"/>
          </a:p>
          <a:p>
            <a:pPr algn="just">
              <a:defRPr/>
            </a:pPr>
            <a:r>
              <a:rPr lang="en-US" sz="1200" dirty="0" smtClean="0"/>
              <a:t>Explosion;</a:t>
            </a:r>
            <a:endParaRPr lang="en-GB" sz="1200" dirty="0"/>
          </a:p>
          <a:p>
            <a:pPr algn="just">
              <a:defRPr/>
            </a:pPr>
            <a:r>
              <a:rPr lang="en-US" sz="1200" dirty="0"/>
              <a:t>Natural events </a:t>
            </a:r>
            <a:r>
              <a:rPr lang="en-US" sz="1200" dirty="0">
                <a:ea typeface="Times New Roman" panose="02020603050405020304" pitchFamily="18" charset="0"/>
              </a:rPr>
              <a:t>such as but not limited to earthquakes, windstorms, hurricanes, cyclones, flood, avalanches, earth mass movement not in relation with the works (subsidence or collapse), storm surge, lightning strike, extreme precipitation (rain or snow), tsunamis and volcanic eruptions.</a:t>
            </a:r>
            <a:r>
              <a:rPr lang="en-US" sz="1200" dirty="0"/>
              <a:t> ;</a:t>
            </a:r>
            <a:endParaRPr lang="en-GB" sz="1200" dirty="0"/>
          </a:p>
          <a:p>
            <a:pPr algn="just">
              <a:defRPr/>
            </a:pPr>
            <a:r>
              <a:rPr lang="en-US" sz="1200" dirty="0"/>
              <a:t>External cause such as collision with vehicles (including all worksite vehicles and machines), fall of aircraft or meteorite;</a:t>
            </a:r>
            <a:endParaRPr lang="en-GB" sz="1200" dirty="0"/>
          </a:p>
          <a:p>
            <a:pPr algn="just">
              <a:defRPr/>
            </a:pPr>
            <a:r>
              <a:rPr lang="en-US" sz="1200" dirty="0"/>
              <a:t>Water damage to the Insured Project from any cause; </a:t>
            </a:r>
            <a:endParaRPr lang="en-GB" sz="1200" dirty="0"/>
          </a:p>
          <a:p>
            <a:pPr algn="just">
              <a:defRPr/>
            </a:pPr>
            <a:r>
              <a:rPr lang="en-US" sz="1200" dirty="0"/>
              <a:t>Terrorism acts which are covered according to French law (GAREAT) according to the conditions stated in Appendix 3 of the present </a:t>
            </a:r>
            <a:r>
              <a:rPr lang="en-US" sz="1200" dirty="0" smtClean="0"/>
              <a:t>policy;</a:t>
            </a:r>
          </a:p>
          <a:p>
            <a:pPr algn="just">
              <a:defRPr/>
            </a:pPr>
            <a:r>
              <a:rPr lang="en-US" sz="1200" dirty="0" smtClean="0"/>
              <a:t>Machinery breakdown and electrical damage (short circuit, over-voltage or under-voltage) resulting from any cause not excluded (including faulty erection but excluding damage resulting from faulty design, faulty workshop workmanship out the ITER Site and faulty material);</a:t>
            </a:r>
          </a:p>
          <a:p>
            <a:pPr algn="just">
              <a:defRPr/>
            </a:pPr>
            <a:r>
              <a:rPr lang="en-US" sz="1200" dirty="0" smtClean="0"/>
              <a:t>Building damage such as collapse or subsidence resulting from any cause whatsoever but excluding design error.</a:t>
            </a:r>
          </a:p>
          <a:p>
            <a:pPr algn="just">
              <a:defRPr/>
            </a:pPr>
            <a:endParaRPr lang="en-GB" sz="1600" dirty="0"/>
          </a:p>
          <a:p>
            <a:pPr marL="477838" lvl="1" indent="0" algn="ctr">
              <a:spcBef>
                <a:spcPct val="0"/>
              </a:spcBef>
              <a:spcAft>
                <a:spcPts val="1200"/>
              </a:spcAft>
              <a:buFontTx/>
              <a:buNone/>
              <a:defRPr/>
            </a:pPr>
            <a:endParaRPr lang="en-GB" altLang="fr-FR" sz="1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spect="1" noChangeArrowheads="1"/>
          </p:cNvSpPr>
          <p:nvPr>
            <p:ph type="title"/>
          </p:nvPr>
        </p:nvSpPr>
        <p:spPr>
          <a:xfrm>
            <a:off x="468313" y="-3175"/>
            <a:ext cx="8218487" cy="630238"/>
          </a:xfrm>
        </p:spPr>
        <p:txBody>
          <a:bodyPr/>
          <a:lstStyle/>
          <a:p>
            <a:pPr eaLnBrk="1" hangingPunct="1"/>
            <a:r>
              <a:rPr lang="en-US" altLang="en-US" sz="2800" smtClean="0">
                <a:solidFill>
                  <a:srgbClr val="C00000"/>
                </a:solidFill>
                <a:ea typeface="MS PGothic" panose="020B0600070205080204" pitchFamily="34" charset="-128"/>
              </a:rPr>
              <a:t>Background</a:t>
            </a:r>
            <a:endParaRPr lang="en-GB" altLang="en-US" sz="2800" smtClean="0">
              <a:solidFill>
                <a:srgbClr val="C00000"/>
              </a:solidFill>
              <a:ea typeface="MS PGothic" panose="020B0600070205080204" pitchFamily="34" charset="-128"/>
            </a:endParaRPr>
          </a:p>
        </p:txBody>
      </p:sp>
      <p:sp>
        <p:nvSpPr>
          <p:cNvPr id="11267" name="Rectangle 3"/>
          <p:cNvSpPr>
            <a:spLocks noGrp="1" noChangeArrowheads="1"/>
          </p:cNvSpPr>
          <p:nvPr>
            <p:ph idx="1"/>
          </p:nvPr>
        </p:nvSpPr>
        <p:spPr>
          <a:xfrm>
            <a:off x="468313" y="700088"/>
            <a:ext cx="8218487" cy="4032250"/>
          </a:xfrm>
        </p:spPr>
        <p:txBody>
          <a:bodyPr/>
          <a:lstStyle/>
          <a:p>
            <a:pPr algn="just">
              <a:buFont typeface="Wingdings" panose="05000000000000000000" pitchFamily="2" charset="2"/>
              <a:buChar char="Ø"/>
            </a:pPr>
            <a:r>
              <a:rPr lang="en-GB" altLang="fr-FR" sz="1800" smtClean="0"/>
              <a:t>Until 20 April 2020, a construction and erection all risks insurance policy (the so-called CEAR Insurance) was applicable on the ITER Worksite (since 2010). </a:t>
            </a:r>
          </a:p>
          <a:p>
            <a:pPr algn="just">
              <a:buFont typeface="Wingdings" panose="05000000000000000000" pitchFamily="2" charset="2"/>
              <a:buChar char="Ø"/>
            </a:pPr>
            <a:endParaRPr lang="en-GB" altLang="fr-FR" sz="800" smtClean="0"/>
          </a:p>
          <a:p>
            <a:pPr algn="just">
              <a:buFont typeface="Wingdings" panose="05000000000000000000" pitchFamily="2" charset="2"/>
              <a:buChar char="Ø"/>
            </a:pPr>
            <a:r>
              <a:rPr lang="en-GB" altLang="fr-FR" sz="1800" smtClean="0"/>
              <a:t>The offer made by the insurer for the extension of the CEAR Insurance was considered not acceptable by the IO and the ITER Members.</a:t>
            </a:r>
          </a:p>
          <a:p>
            <a:pPr algn="just">
              <a:buFont typeface="Wingdings" panose="05000000000000000000" pitchFamily="2" charset="2"/>
              <a:buChar char="Ø"/>
            </a:pPr>
            <a:endParaRPr lang="en-GB" altLang="fr-FR" sz="800" smtClean="0"/>
          </a:p>
          <a:p>
            <a:pPr algn="just">
              <a:buFont typeface="Wingdings" panose="05000000000000000000" pitchFamily="2" charset="2"/>
              <a:buChar char="Ø"/>
            </a:pPr>
            <a:r>
              <a:rPr lang="en-US" altLang="fr-FR" sz="1800" smtClean="0"/>
              <a:t>The ITER Council has endorsed the New Insurance Scheme (NIS) proposed by the ITER Organization in replacement of the CEAR Insurance</a:t>
            </a:r>
            <a:r>
              <a:rPr lang="en-US" altLang="en-US" sz="1800" smtClean="0"/>
              <a:t> until the First Plasma.</a:t>
            </a:r>
          </a:p>
          <a:p>
            <a:pPr algn="just">
              <a:buFont typeface="Wingdings" panose="05000000000000000000" pitchFamily="2" charset="2"/>
              <a:buChar char="Ø"/>
            </a:pPr>
            <a:endParaRPr lang="en-US" altLang="fr-FR" sz="800" smtClean="0"/>
          </a:p>
          <a:p>
            <a:pPr algn="just">
              <a:buFont typeface="Wingdings" panose="05000000000000000000" pitchFamily="2" charset="2"/>
              <a:buChar char="Ø"/>
            </a:pPr>
            <a:r>
              <a:rPr lang="en-US" altLang="fr-FR" sz="1800" smtClean="0"/>
              <a:t>The purpose of this presentation is to explain:</a:t>
            </a:r>
          </a:p>
          <a:p>
            <a:pPr marL="800100" lvl="1" indent="-342900" algn="just">
              <a:buFont typeface="Calibri" panose="020F0502020204030204" pitchFamily="34" charset="0"/>
              <a:buAutoNum type="arabicPeriod"/>
            </a:pPr>
            <a:r>
              <a:rPr lang="en-US" altLang="fr-FR" sz="1400" smtClean="0"/>
              <a:t>the main principles of the NIS; </a:t>
            </a:r>
          </a:p>
          <a:p>
            <a:pPr marL="800100" lvl="1" indent="-342900" algn="just">
              <a:buFont typeface="Calibri" panose="020F0502020204030204" pitchFamily="34" charset="0"/>
              <a:buAutoNum type="arabicPeriod"/>
            </a:pPr>
            <a:r>
              <a:rPr lang="en-US" altLang="fr-FR" sz="1400" smtClean="0"/>
              <a:t>how the NIS will be implemented in contracts (current contracts and new contracts).</a:t>
            </a:r>
            <a:endParaRPr lang="en-GB" altLang="fr-FR" sz="14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27000" y="0"/>
            <a:ext cx="9398000" cy="846138"/>
          </a:xfrm>
        </p:spPr>
        <p:txBody>
          <a:bodyPr/>
          <a:lstStyle/>
          <a:p>
            <a:r>
              <a:rPr lang="en-US" altLang="fr-FR" smtClean="0"/>
              <a:t>Construction Insurance Policy</a:t>
            </a:r>
            <a:endParaRPr lang="en-GB" altLang="fr-FR" sz="2400" smtClean="0"/>
          </a:p>
        </p:txBody>
      </p:sp>
      <p:sp>
        <p:nvSpPr>
          <p:cNvPr id="5" name="Content Placeholder 2"/>
          <p:cNvSpPr>
            <a:spLocks noGrp="1"/>
          </p:cNvSpPr>
          <p:nvPr>
            <p:ph idx="1"/>
          </p:nvPr>
        </p:nvSpPr>
        <p:spPr>
          <a:xfrm>
            <a:off x="407988" y="700088"/>
            <a:ext cx="8351837" cy="4443412"/>
          </a:xfrm>
        </p:spPr>
        <p:txBody>
          <a:bodyPr/>
          <a:lstStyle/>
          <a:p>
            <a:pPr marL="0" indent="0" algn="ctr">
              <a:buFontTx/>
              <a:buNone/>
              <a:defRPr/>
            </a:pPr>
            <a:r>
              <a:rPr lang="en-US" altLang="fr-FR" sz="1600" b="1" dirty="0" smtClean="0">
                <a:solidFill>
                  <a:srgbClr val="C00000"/>
                </a:solidFill>
              </a:rPr>
              <a:t>INSURANCE PERIOD</a:t>
            </a:r>
          </a:p>
          <a:p>
            <a:pPr algn="just">
              <a:defRPr/>
            </a:pPr>
            <a:endParaRPr lang="en-GB" sz="1600" dirty="0"/>
          </a:p>
          <a:p>
            <a:pPr>
              <a:buFont typeface="Wingdings" panose="05000000000000000000" pitchFamily="2" charset="2"/>
              <a:buChar char="Ø"/>
              <a:defRPr/>
            </a:pPr>
            <a:r>
              <a:rPr lang="en-GB" sz="1800" dirty="0"/>
              <a:t>For the duration of the construction period up to : </a:t>
            </a:r>
            <a:endParaRPr lang="en-GB" sz="1800" dirty="0" smtClean="0"/>
          </a:p>
          <a:p>
            <a:pPr>
              <a:buFont typeface="Wingdings" panose="05000000000000000000" pitchFamily="2" charset="2"/>
              <a:buChar char="Ø"/>
              <a:defRPr/>
            </a:pPr>
            <a:endParaRPr lang="en-GB" sz="1800" dirty="0"/>
          </a:p>
          <a:p>
            <a:pPr lvl="1">
              <a:buFont typeface="Arial" panose="020B0604020202020204" pitchFamily="34" charset="0"/>
              <a:buChar char="•"/>
              <a:defRPr/>
            </a:pPr>
            <a:r>
              <a:rPr lang="en-GB" sz="1400" dirty="0"/>
              <a:t>f</a:t>
            </a:r>
            <a:r>
              <a:rPr lang="en-GB" sz="1400" dirty="0" smtClean="0"/>
              <a:t>or </a:t>
            </a:r>
            <a:r>
              <a:rPr lang="en-GB" sz="1400" dirty="0"/>
              <a:t>each building, at the date of signature of the building taking-over certificate or equivalent</a:t>
            </a:r>
            <a:r>
              <a:rPr lang="en-GB" sz="1400" dirty="0" smtClean="0"/>
              <a:t>;</a:t>
            </a:r>
          </a:p>
          <a:p>
            <a:pPr lvl="1">
              <a:buFont typeface="Arial" panose="020B0604020202020204" pitchFamily="34" charset="0"/>
              <a:buChar char="•"/>
              <a:defRPr/>
            </a:pPr>
            <a:endParaRPr lang="en-GB" sz="1400" dirty="0" smtClean="0"/>
          </a:p>
          <a:p>
            <a:pPr lvl="1">
              <a:buFont typeface="Arial" panose="020B0604020202020204" pitchFamily="34" charset="0"/>
              <a:buChar char="•"/>
              <a:defRPr/>
            </a:pPr>
            <a:r>
              <a:rPr lang="en-GB" sz="1400" dirty="0" smtClean="0"/>
              <a:t>for </a:t>
            </a:r>
            <a:r>
              <a:rPr lang="en-GB" sz="1400" dirty="0"/>
              <a:t>each equipment located in a same building, at the date of signature of the last equipment taking-over certificate or equivalent. </a:t>
            </a:r>
            <a:endParaRPr lang="en-GB" sz="1400" dirty="0" smtClean="0"/>
          </a:p>
          <a:p>
            <a:pPr lvl="1">
              <a:buFont typeface="Arial" panose="020B0604020202020204" pitchFamily="34" charset="0"/>
              <a:buChar char="•"/>
              <a:defRPr/>
            </a:pPr>
            <a:endParaRPr lang="en-GB" sz="1400" dirty="0"/>
          </a:p>
          <a:p>
            <a:pPr>
              <a:buFont typeface="Wingdings" panose="05000000000000000000" pitchFamily="2" charset="2"/>
              <a:buChar char="Ø"/>
              <a:defRPr/>
            </a:pPr>
            <a:r>
              <a:rPr lang="en-GB" sz="1800" dirty="0"/>
              <a:t>The Construction Period shall not exceed : </a:t>
            </a:r>
          </a:p>
          <a:p>
            <a:pPr lvl="1">
              <a:buFont typeface="Arial" panose="020B0604020202020204" pitchFamily="34" charset="0"/>
              <a:buChar char="•"/>
              <a:defRPr/>
            </a:pPr>
            <a:r>
              <a:rPr lang="en-GB" sz="1400" dirty="0" smtClean="0"/>
              <a:t>the </a:t>
            </a:r>
            <a:r>
              <a:rPr lang="en-GB" sz="1400" b="1" dirty="0"/>
              <a:t>12 January 2026 </a:t>
            </a:r>
            <a:r>
              <a:rPr lang="en-GB" sz="1400" dirty="0"/>
              <a:t>– 12:00 pm hours Local Standard Time, or ▪ the date just before the </a:t>
            </a:r>
            <a:r>
              <a:rPr lang="en-GB" sz="1400" b="1" dirty="0"/>
              <a:t>first plasma</a:t>
            </a:r>
            <a:r>
              <a:rPr lang="en-GB" sz="1400" dirty="0"/>
              <a:t>, </a:t>
            </a:r>
            <a:endParaRPr lang="en-GB" sz="1400" dirty="0" smtClean="0"/>
          </a:p>
          <a:p>
            <a:pPr lvl="1">
              <a:buFont typeface="Arial" panose="020B0604020202020204" pitchFamily="34" charset="0"/>
              <a:buChar char="•"/>
              <a:defRPr/>
            </a:pPr>
            <a:r>
              <a:rPr lang="en-GB" sz="1400" dirty="0" smtClean="0"/>
              <a:t>whichever </a:t>
            </a:r>
            <a:r>
              <a:rPr lang="en-GB" sz="1400" dirty="0"/>
              <a:t>is the first. </a:t>
            </a:r>
            <a:endParaRPr lang="en-GB" sz="1800" dirty="0"/>
          </a:p>
          <a:p>
            <a:pPr>
              <a:defRPr/>
            </a:pPr>
            <a:r>
              <a:rPr lang="en-GB" sz="1800" b="1" dirty="0"/>
              <a:t>Followed by 12 months visit maintenance period </a:t>
            </a:r>
            <a:endParaRPr lang="en-GB" sz="1800" dirty="0"/>
          </a:p>
          <a:p>
            <a:pPr marL="0" indent="0">
              <a:buFont typeface="Arial" panose="020B0604020202020204" pitchFamily="34" charset="0"/>
              <a:buNone/>
              <a:defRPr/>
            </a:pPr>
            <a:r>
              <a:rPr lang="en-GB" dirty="0"/>
              <a:t>	</a:t>
            </a:r>
          </a:p>
          <a:p>
            <a:pPr marL="477838" lvl="1" indent="0" algn="ctr">
              <a:spcBef>
                <a:spcPct val="0"/>
              </a:spcBef>
              <a:spcAft>
                <a:spcPts val="1200"/>
              </a:spcAft>
              <a:buFontTx/>
              <a:buNone/>
              <a:defRPr/>
            </a:pPr>
            <a:endParaRPr lang="en-GB" altLang="fr-FR" sz="18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27000" y="0"/>
            <a:ext cx="9398000" cy="846138"/>
          </a:xfrm>
        </p:spPr>
        <p:txBody>
          <a:bodyPr/>
          <a:lstStyle/>
          <a:p>
            <a:r>
              <a:rPr lang="en-US" altLang="fr-FR" smtClean="0"/>
              <a:t>Construction Insurance Policy</a:t>
            </a:r>
            <a:endParaRPr lang="en-GB" altLang="fr-FR" sz="2400" smtClean="0"/>
          </a:p>
        </p:txBody>
      </p:sp>
      <p:sp>
        <p:nvSpPr>
          <p:cNvPr id="6" name="Content Placeholder 2"/>
          <p:cNvSpPr>
            <a:spLocks noGrp="1"/>
          </p:cNvSpPr>
          <p:nvPr>
            <p:ph idx="1"/>
          </p:nvPr>
        </p:nvSpPr>
        <p:spPr>
          <a:xfrm>
            <a:off x="457200" y="846138"/>
            <a:ext cx="8229600" cy="3394075"/>
          </a:xfrm>
        </p:spPr>
        <p:txBody>
          <a:bodyPr/>
          <a:lstStyle/>
          <a:p>
            <a:pPr marL="0" indent="0" algn="ctr">
              <a:buFontTx/>
              <a:buNone/>
              <a:defRPr/>
            </a:pPr>
            <a:r>
              <a:rPr lang="en-US" sz="1600" b="1" dirty="0" smtClean="0">
                <a:solidFill>
                  <a:srgbClr val="C00000"/>
                </a:solidFill>
              </a:rPr>
              <a:t>SUMS INSURED</a:t>
            </a:r>
          </a:p>
          <a:p>
            <a:pPr marL="0" indent="0" algn="just">
              <a:buFontTx/>
              <a:buNone/>
              <a:defRPr/>
            </a:pPr>
            <a:r>
              <a:rPr lang="en-US" sz="1600" dirty="0" smtClean="0"/>
              <a:t>The </a:t>
            </a:r>
            <a:r>
              <a:rPr lang="en-US" sz="1600" dirty="0"/>
              <a:t>Sum Insured shall mean the total amount of the contracts, excluding taxes, to which  the ITER ORGANIZATION and the Domestic Agencies are bound in connection with the Insured Contracts including design costs, fees, transport and erection costs, custom duties, </a:t>
            </a:r>
            <a:r>
              <a:rPr lang="en-US" sz="1600" dirty="0" smtClean="0"/>
              <a:t>temporary </a:t>
            </a:r>
            <a:r>
              <a:rPr lang="en-US" sz="1600" dirty="0"/>
              <a:t>works value as well as any other sums declared by the Insured</a:t>
            </a:r>
            <a:r>
              <a:rPr lang="en-US" sz="1600" dirty="0" smtClean="0"/>
              <a:t>.</a:t>
            </a:r>
            <a:endParaRPr lang="en-GB" sz="1600" dirty="0"/>
          </a:p>
          <a:p>
            <a:pPr marL="0" indent="0" algn="just">
              <a:buFontTx/>
              <a:buNone/>
              <a:defRPr/>
            </a:pPr>
            <a:endParaRPr lang="en-US" sz="1600" dirty="0" smtClean="0"/>
          </a:p>
          <a:p>
            <a:pPr marL="0" indent="0">
              <a:buFontTx/>
              <a:buNone/>
              <a:defRPr/>
            </a:pPr>
            <a:r>
              <a:rPr lang="en-US" sz="2400" b="1" dirty="0"/>
              <a:t>Up to the total Insured Project value estimated to 4,446,898,727.60 EUR</a:t>
            </a:r>
            <a:r>
              <a:rPr lang="en-US" sz="2400" dirty="0"/>
              <a:t> (taxes excluded):</a:t>
            </a:r>
            <a:endParaRPr lang="en-GB" sz="2400" dirty="0"/>
          </a:p>
          <a:p>
            <a:pPr>
              <a:defRPr/>
            </a:pPr>
            <a:r>
              <a:rPr lang="en-US" sz="2400" dirty="0"/>
              <a:t>Buildings: </a:t>
            </a:r>
            <a:r>
              <a:rPr lang="en-US" sz="2400" b="1" dirty="0" smtClean="0"/>
              <a:t>EUR 1,432,801,567.00 </a:t>
            </a:r>
          </a:p>
          <a:p>
            <a:pPr>
              <a:defRPr/>
            </a:pPr>
            <a:r>
              <a:rPr lang="en-US" sz="2400" dirty="0" smtClean="0"/>
              <a:t>Equipment</a:t>
            </a:r>
            <a:r>
              <a:rPr lang="en-US" sz="2400" dirty="0"/>
              <a:t>: </a:t>
            </a:r>
            <a:r>
              <a:rPr lang="en-US" sz="2400" b="1" dirty="0" smtClean="0"/>
              <a:t>EUR</a:t>
            </a:r>
            <a:r>
              <a:rPr lang="en-US" sz="2400" dirty="0" smtClean="0"/>
              <a:t> </a:t>
            </a:r>
            <a:r>
              <a:rPr lang="en-US" sz="2400" b="1" dirty="0" smtClean="0"/>
              <a:t>3,014,097,160.60 </a:t>
            </a:r>
            <a:endParaRPr lang="en-GB" sz="2400" dirty="0"/>
          </a:p>
          <a:p>
            <a:pPr marL="0" indent="0" algn="just">
              <a:buFontTx/>
              <a:buNone/>
              <a:defRPr/>
            </a:pPr>
            <a:endParaRPr lang="en-GB" sz="1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27000" y="0"/>
            <a:ext cx="9398000" cy="846138"/>
          </a:xfrm>
        </p:spPr>
        <p:txBody>
          <a:bodyPr/>
          <a:lstStyle/>
          <a:p>
            <a:r>
              <a:rPr lang="en-US" altLang="fr-FR" smtClean="0"/>
              <a:t>Construction Insurance Policy</a:t>
            </a:r>
            <a:endParaRPr lang="en-GB" altLang="fr-FR" sz="2400" smtClean="0"/>
          </a:p>
        </p:txBody>
      </p:sp>
      <p:sp>
        <p:nvSpPr>
          <p:cNvPr id="5" name="Content Placeholder 2"/>
          <p:cNvSpPr>
            <a:spLocks noGrp="1"/>
          </p:cNvSpPr>
          <p:nvPr>
            <p:ph idx="1"/>
          </p:nvPr>
        </p:nvSpPr>
        <p:spPr>
          <a:xfrm>
            <a:off x="407988" y="700088"/>
            <a:ext cx="8351837" cy="4443412"/>
          </a:xfrm>
        </p:spPr>
        <p:txBody>
          <a:bodyPr/>
          <a:lstStyle/>
          <a:p>
            <a:pPr marL="477838" lvl="1" indent="0" algn="ctr">
              <a:spcBef>
                <a:spcPct val="0"/>
              </a:spcBef>
              <a:spcAft>
                <a:spcPts val="1200"/>
              </a:spcAft>
              <a:buFont typeface="Arial" panose="020B0604020202020204" pitchFamily="34" charset="0"/>
              <a:buNone/>
              <a:defRPr/>
            </a:pPr>
            <a:r>
              <a:rPr lang="en-US" altLang="en-US" sz="1600" b="1" dirty="0" smtClean="0">
                <a:solidFill>
                  <a:srgbClr val="C00000"/>
                </a:solidFill>
              </a:rPr>
              <a:t>DEDUCTIBLE &amp; LIMITS OF LIABILITY </a:t>
            </a:r>
          </a:p>
          <a:p>
            <a:pPr marL="763588" lvl="1">
              <a:spcBef>
                <a:spcPct val="0"/>
              </a:spcBef>
              <a:spcAft>
                <a:spcPts val="1200"/>
              </a:spcAft>
              <a:buFont typeface="Wingdings" panose="05000000000000000000" pitchFamily="2" charset="2"/>
              <a:buChar char="Ø"/>
              <a:defRPr/>
            </a:pPr>
            <a:r>
              <a:rPr lang="en-US" sz="1400" dirty="0" smtClean="0"/>
              <a:t>Deductible: EUR 250 000 per occurrence</a:t>
            </a:r>
          </a:p>
          <a:p>
            <a:pPr>
              <a:buFont typeface="Wingdings" panose="05000000000000000000" pitchFamily="2" charset="2"/>
              <a:buChar char="Ø"/>
              <a:defRPr/>
            </a:pPr>
            <a:endParaRPr lang="en-US" sz="1400" dirty="0" smtClean="0"/>
          </a:p>
          <a:p>
            <a:pPr>
              <a:buFont typeface="Wingdings" panose="05000000000000000000" pitchFamily="2" charset="2"/>
              <a:buChar char="Ø"/>
              <a:defRPr/>
            </a:pPr>
            <a:r>
              <a:rPr lang="en-US" sz="1400" dirty="0" smtClean="0"/>
              <a:t>The </a:t>
            </a:r>
            <a:r>
              <a:rPr lang="en-US" sz="1400" dirty="0"/>
              <a:t>Insurers shall not be liable (all the </a:t>
            </a:r>
            <a:r>
              <a:rPr lang="en-US" sz="1400" dirty="0" smtClean="0"/>
              <a:t>extensions </a:t>
            </a:r>
            <a:r>
              <a:rPr lang="en-US" sz="1400" dirty="0"/>
              <a:t>combined) for more than</a:t>
            </a:r>
            <a:r>
              <a:rPr lang="en-US" sz="1400" dirty="0" smtClean="0"/>
              <a:t>:</a:t>
            </a:r>
          </a:p>
          <a:p>
            <a:pPr marL="0" indent="0">
              <a:buFontTx/>
              <a:buNone/>
              <a:defRPr/>
            </a:pPr>
            <a:endParaRPr lang="en-GB" sz="1400" dirty="0"/>
          </a:p>
          <a:p>
            <a:pPr>
              <a:defRPr/>
            </a:pPr>
            <a:r>
              <a:rPr lang="en-US" sz="1400" b="1" dirty="0"/>
              <a:t>Damage to Insured Property:</a:t>
            </a:r>
            <a:r>
              <a:rPr lang="en-GB" sz="1400" b="1" dirty="0"/>
              <a:t> EUR </a:t>
            </a:r>
            <a:r>
              <a:rPr lang="en-US" sz="1400" b="1" dirty="0"/>
              <a:t>300,000,000 </a:t>
            </a:r>
            <a:r>
              <a:rPr lang="en-US" sz="1400" dirty="0"/>
              <a:t>any one occurrence and </a:t>
            </a:r>
            <a:r>
              <a:rPr lang="en-US" sz="1400" b="1" dirty="0"/>
              <a:t>EUR 600,000,000 </a:t>
            </a:r>
            <a:r>
              <a:rPr lang="en-US" sz="1400" dirty="0"/>
              <a:t>in the aggregate during the Period of Insurance.</a:t>
            </a:r>
            <a:endParaRPr lang="en-GB" sz="1400" dirty="0"/>
          </a:p>
          <a:p>
            <a:pPr>
              <a:defRPr/>
            </a:pPr>
            <a:endParaRPr lang="en-GB" sz="1400" dirty="0"/>
          </a:p>
          <a:p>
            <a:pPr marL="0" indent="0">
              <a:buFontTx/>
              <a:buNone/>
              <a:defRPr/>
            </a:pPr>
            <a:r>
              <a:rPr lang="en-US" sz="1400" b="1" dirty="0">
                <a:sym typeface="Wingdings" panose="05000000000000000000" pitchFamily="2" charset="2"/>
              </a:rPr>
              <a:t>      </a:t>
            </a:r>
            <a:r>
              <a:rPr lang="en-US" sz="1400" b="1" dirty="0"/>
              <a:t>Sub-limit for Machinery breakdown - electrical damage - building    	damage: EUR 20,000,000 </a:t>
            </a:r>
            <a:r>
              <a:rPr lang="en-US" sz="1400" dirty="0"/>
              <a:t>any one occurrence and </a:t>
            </a:r>
            <a:r>
              <a:rPr lang="en-US" sz="1400" b="1" dirty="0"/>
              <a:t>EUR 60,000,000 </a:t>
            </a:r>
            <a:r>
              <a:rPr lang="en-US" sz="1400" dirty="0"/>
              <a:t>in 	the aggregate during the Insurance Period.</a:t>
            </a:r>
            <a:endParaRPr lang="en-GB" sz="1400" dirty="0"/>
          </a:p>
          <a:p>
            <a:pPr>
              <a:defRPr/>
            </a:pPr>
            <a:endParaRPr lang="en-GB" sz="1400" dirty="0"/>
          </a:p>
          <a:p>
            <a:pPr>
              <a:defRPr/>
            </a:pPr>
            <a:r>
              <a:rPr lang="en-US" sz="1400" b="1" dirty="0"/>
              <a:t>Existing Property</a:t>
            </a:r>
            <a:r>
              <a:rPr lang="en-GB" sz="1400" b="1" dirty="0"/>
              <a:t>: EUR </a:t>
            </a:r>
            <a:r>
              <a:rPr lang="en-US" sz="1400" b="1" dirty="0"/>
              <a:t>5,000,000 </a:t>
            </a:r>
            <a:r>
              <a:rPr lang="en-US" sz="1400" dirty="0"/>
              <a:t>for any one Occurrence and </a:t>
            </a:r>
            <a:r>
              <a:rPr lang="en-US" sz="1400" b="1" dirty="0"/>
              <a:t>EUR</a:t>
            </a:r>
            <a:r>
              <a:rPr lang="en-US" sz="1400" dirty="0"/>
              <a:t> </a:t>
            </a:r>
            <a:r>
              <a:rPr lang="en-US" sz="1400" b="1" dirty="0"/>
              <a:t>10,000,000 </a:t>
            </a:r>
            <a:r>
              <a:rPr lang="en-US" sz="1400" dirty="0"/>
              <a:t>in the aggregate during the Construction Period</a:t>
            </a:r>
            <a:endParaRPr lang="en-GB" sz="1400" dirty="0"/>
          </a:p>
          <a:p>
            <a:pPr>
              <a:defRPr/>
            </a:pPr>
            <a:endParaRPr lang="en-US" altLang="fr-FR" sz="1400" dirty="0"/>
          </a:p>
          <a:p>
            <a:pPr marL="477838" lvl="1" indent="0" algn="just">
              <a:spcBef>
                <a:spcPct val="0"/>
              </a:spcBef>
              <a:spcAft>
                <a:spcPts val="1200"/>
              </a:spcAft>
              <a:buFontTx/>
              <a:buNone/>
              <a:defRPr/>
            </a:pPr>
            <a:r>
              <a:rPr lang="en-US" altLang="fr-FR" sz="1400" dirty="0"/>
              <a:t>+ sub-limits for the extensions of </a:t>
            </a:r>
            <a:r>
              <a:rPr lang="en-US" altLang="fr-FR" sz="1400" dirty="0" smtClean="0"/>
              <a:t>coverage</a:t>
            </a:r>
          </a:p>
          <a:p>
            <a:pPr marL="935038" lvl="1" indent="-457200" algn="just">
              <a:spcBef>
                <a:spcPct val="0"/>
              </a:spcBef>
              <a:spcAft>
                <a:spcPts val="1200"/>
              </a:spcAft>
              <a:buFont typeface="Wingdings" panose="05000000000000000000" pitchFamily="2" charset="2"/>
              <a:buChar char="Ø"/>
              <a:defRPr/>
            </a:pPr>
            <a:endParaRPr lang="en-US" altLang="fr-FR" b="1" dirty="0" smtClean="0">
              <a:solidFill>
                <a:srgbClr val="FF0000"/>
              </a:solidFill>
            </a:endParaRPr>
          </a:p>
          <a:p>
            <a:pPr algn="just">
              <a:spcBef>
                <a:spcPct val="0"/>
              </a:spcBef>
              <a:spcAft>
                <a:spcPts val="1200"/>
              </a:spcAft>
              <a:buFontTx/>
              <a:buNone/>
              <a:defRPr/>
            </a:pPr>
            <a:endParaRPr lang="en-GB" altLang="fr-FR" sz="18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68313" y="0"/>
            <a:ext cx="8207375" cy="863600"/>
          </a:xfrm>
        </p:spPr>
        <p:txBody>
          <a:bodyPr/>
          <a:lstStyle/>
          <a:p>
            <a:r>
              <a:rPr lang="en-US" altLang="fr-FR" sz="2800" smtClean="0"/>
              <a:t>Focus on fire risk</a:t>
            </a:r>
            <a:endParaRPr lang="en-GB" altLang="fr-FR" sz="2800" smtClean="0"/>
          </a:p>
        </p:txBody>
      </p:sp>
      <p:sp>
        <p:nvSpPr>
          <p:cNvPr id="33795" name="Content Placeholder 2"/>
          <p:cNvSpPr>
            <a:spLocks noGrp="1"/>
          </p:cNvSpPr>
          <p:nvPr>
            <p:ph idx="1"/>
          </p:nvPr>
        </p:nvSpPr>
        <p:spPr>
          <a:xfrm>
            <a:off x="468313" y="1320800"/>
            <a:ext cx="8207375" cy="3384550"/>
          </a:xfrm>
        </p:spPr>
        <p:txBody>
          <a:bodyPr/>
          <a:lstStyle/>
          <a:p>
            <a:pPr marL="0" indent="0" algn="just">
              <a:spcBef>
                <a:spcPts val="600"/>
              </a:spcBef>
              <a:buFont typeface="Arial" panose="020B0604020202020204" pitchFamily="34" charset="0"/>
              <a:buNone/>
            </a:pPr>
            <a:endParaRPr lang="en-US" altLang="en-US" sz="1600" smtClean="0"/>
          </a:p>
          <a:p>
            <a:pPr marL="469900" lvl="1" indent="0">
              <a:spcBef>
                <a:spcPts val="600"/>
              </a:spcBef>
              <a:buFont typeface="Arial" panose="020B0604020202020204" pitchFamily="34" charset="0"/>
              <a:buNone/>
            </a:pPr>
            <a:endParaRPr lang="en-US" altLang="en-US" sz="1600" smtClean="0"/>
          </a:p>
        </p:txBody>
      </p:sp>
      <p:sp>
        <p:nvSpPr>
          <p:cNvPr id="33796" name="Content Placeholder 2"/>
          <p:cNvSpPr txBox="1">
            <a:spLocks/>
          </p:cNvSpPr>
          <p:nvPr/>
        </p:nvSpPr>
        <p:spPr bwMode="auto">
          <a:xfrm>
            <a:off x="539750" y="930275"/>
            <a:ext cx="8064500" cy="377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rgbClr val="000099"/>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000099"/>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000099"/>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n-US" altLang="en-US" sz="2000"/>
              <a:t>Fire risk has been identified by the new insurers as critical for the ITER Project.</a:t>
            </a:r>
          </a:p>
          <a:p>
            <a:pPr algn="just">
              <a:buFont typeface="Wingdings" panose="05000000000000000000" pitchFamily="2" charset="2"/>
              <a:buChar char="Ø"/>
            </a:pPr>
            <a:r>
              <a:rPr lang="en-US" altLang="en-US" sz="2000"/>
              <a:t>A prevention visit is schedule end of July with the insurer under the Building &amp; Property insurance to further assess the management of this risk.</a:t>
            </a:r>
          </a:p>
          <a:p>
            <a:pPr algn="just">
              <a:buFont typeface="Wingdings" panose="05000000000000000000" pitchFamily="2" charset="2"/>
              <a:buChar char="Ø"/>
            </a:pPr>
            <a:r>
              <a:rPr lang="en-US" altLang="en-US" sz="2000"/>
              <a:t>Complementary actions have already been implemented: </a:t>
            </a:r>
          </a:p>
          <a:p>
            <a:pPr lvl="1" algn="just">
              <a:buFont typeface="Arial" panose="020B0604020202020204" pitchFamily="34" charset="0"/>
              <a:buChar char="•"/>
            </a:pPr>
            <a:r>
              <a:rPr lang="en-US" altLang="en-US" sz="1800"/>
              <a:t>Permit to work systematically identifies fire risk (specific permit) </a:t>
            </a:r>
          </a:p>
          <a:p>
            <a:pPr lvl="1" algn="just">
              <a:buFont typeface="Arial" panose="020B0604020202020204" pitchFamily="34" charset="0"/>
              <a:buChar char="•"/>
            </a:pPr>
            <a:r>
              <a:rPr lang="en-US" altLang="en-US" sz="1800"/>
              <a:t>Waste management </a:t>
            </a:r>
          </a:p>
          <a:p>
            <a:pPr lvl="1" algn="just">
              <a:buFont typeface="Arial" panose="020B0604020202020204" pitchFamily="34" charset="0"/>
              <a:buChar char="•"/>
            </a:pPr>
            <a:r>
              <a:rPr lang="en-US" altLang="en-US" sz="1800"/>
              <a:t>Specific assessments (induction, accesses limitations, project to implement a dedicated temporary fire detection system in the areas where hot works are occurring).</a:t>
            </a:r>
          </a:p>
          <a:p>
            <a:endParaRPr lang="en-GB"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fr-FR" smtClean="0">
                <a:solidFill>
                  <a:srgbClr val="C00000"/>
                </a:solidFill>
              </a:rPr>
              <a:t>New Insurance Scheme after April 2020</a:t>
            </a:r>
            <a:endParaRPr lang="en-GB" altLang="en-US" smtClean="0">
              <a:solidFill>
                <a:srgbClr val="C00000"/>
              </a:solidFill>
            </a:endParaRPr>
          </a:p>
        </p:txBody>
      </p:sp>
      <p:sp>
        <p:nvSpPr>
          <p:cNvPr id="12291" name="Content Placeholder 2"/>
          <p:cNvSpPr>
            <a:spLocks noGrp="1"/>
          </p:cNvSpPr>
          <p:nvPr>
            <p:ph idx="1"/>
          </p:nvPr>
        </p:nvSpPr>
        <p:spPr>
          <a:xfrm>
            <a:off x="457200" y="1063625"/>
            <a:ext cx="8229600" cy="3394075"/>
          </a:xfrm>
        </p:spPr>
        <p:txBody>
          <a:bodyPr/>
          <a:lstStyle/>
          <a:p>
            <a:r>
              <a:rPr lang="en-US" altLang="fr-FR" sz="2800" smtClean="0"/>
              <a:t>CEAR Replaced by: </a:t>
            </a:r>
          </a:p>
          <a:p>
            <a:pPr lvl="1"/>
            <a:r>
              <a:rPr lang="en-US" altLang="fr-FR" sz="2400" smtClean="0"/>
              <a:t>One insurance for storage of components</a:t>
            </a:r>
          </a:p>
          <a:p>
            <a:pPr lvl="1"/>
            <a:r>
              <a:rPr lang="en-US" altLang="fr-FR" sz="2400" smtClean="0"/>
              <a:t>One insurance for buildings and equipment in operation (Building and Property insurance)</a:t>
            </a:r>
          </a:p>
          <a:p>
            <a:pPr lvl="1"/>
            <a:r>
              <a:rPr lang="en-US" altLang="fr-FR" sz="2400" smtClean="0"/>
              <a:t>One Construction insurance policy</a:t>
            </a:r>
          </a:p>
          <a:p>
            <a:pPr lvl="1"/>
            <a:endParaRPr lang="en-US" altLang="fr-FR" sz="2400" smtClean="0"/>
          </a:p>
          <a:p>
            <a:pPr lvl="1"/>
            <a:r>
              <a:rPr lang="en-US" altLang="fr-FR" sz="2400" smtClean="0"/>
              <a:t>FOAK exclusion: 2 procedures in case of damage</a:t>
            </a:r>
            <a:endParaRPr lang="en-GB" altLang="fr-FR" sz="2400" smtClean="0"/>
          </a:p>
          <a:p>
            <a:endParaRPr lang="en-GB" alt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68313" y="188913"/>
            <a:ext cx="8207375" cy="863600"/>
          </a:xfrm>
        </p:spPr>
        <p:txBody>
          <a:bodyPr/>
          <a:lstStyle/>
          <a:p>
            <a:r>
              <a:rPr lang="en-US" altLang="fr-FR" sz="2800" smtClean="0">
                <a:solidFill>
                  <a:srgbClr val="C00000"/>
                </a:solidFill>
              </a:rPr>
              <a:t>Main principles : previous CEAR and NIS</a:t>
            </a:r>
            <a:endParaRPr lang="en-GB" altLang="fr-FR" sz="2800" smtClean="0">
              <a:solidFill>
                <a:srgbClr val="C00000"/>
              </a:solidFill>
            </a:endParaRPr>
          </a:p>
        </p:txBody>
      </p:sp>
      <p:sp>
        <p:nvSpPr>
          <p:cNvPr id="13315" name="Content Placeholder 2"/>
          <p:cNvSpPr>
            <a:spLocks noGrp="1"/>
          </p:cNvSpPr>
          <p:nvPr>
            <p:ph idx="1"/>
          </p:nvPr>
        </p:nvSpPr>
        <p:spPr>
          <a:xfrm>
            <a:off x="468313" y="1203325"/>
            <a:ext cx="8207375" cy="3384550"/>
          </a:xfrm>
        </p:spPr>
        <p:txBody>
          <a:bodyPr/>
          <a:lstStyle/>
          <a:p>
            <a:pPr marL="0" indent="0" algn="just">
              <a:spcBef>
                <a:spcPts val="600"/>
              </a:spcBef>
              <a:buFont typeface="Arial" panose="020B0604020202020204" pitchFamily="34" charset="0"/>
              <a:buNone/>
            </a:pPr>
            <a:endParaRPr lang="en-US" altLang="en-US" sz="1600" smtClean="0"/>
          </a:p>
          <a:p>
            <a:pPr marL="469900" lvl="1" indent="0">
              <a:spcBef>
                <a:spcPts val="600"/>
              </a:spcBef>
              <a:buFont typeface="Arial" panose="020B0604020202020204" pitchFamily="34" charset="0"/>
              <a:buNone/>
            </a:pPr>
            <a:endParaRPr lang="en-US" altLang="en-US" sz="16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68313" y="195263"/>
            <a:ext cx="8207375" cy="863600"/>
          </a:xfrm>
        </p:spPr>
        <p:txBody>
          <a:bodyPr/>
          <a:lstStyle/>
          <a:p>
            <a:r>
              <a:rPr lang="en-US" altLang="fr-FR" sz="2800" smtClean="0"/>
              <a:t>New Insurance Scheme after April 2020</a:t>
            </a:r>
            <a:endParaRPr lang="en-GB" altLang="fr-FR" sz="2800" smtClean="0"/>
          </a:p>
        </p:txBody>
      </p:sp>
      <p:sp>
        <p:nvSpPr>
          <p:cNvPr id="11" name="TextBox 10"/>
          <p:cNvSpPr txBox="1"/>
          <p:nvPr/>
        </p:nvSpPr>
        <p:spPr>
          <a:xfrm>
            <a:off x="315913" y="1166813"/>
            <a:ext cx="1081087" cy="650875"/>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anchor="ctr"/>
          <a:lstStyle/>
          <a:p>
            <a:pPr algn="ctr">
              <a:defRPr/>
            </a:pPr>
            <a:r>
              <a:rPr lang="en-US" sz="1400" b="1" dirty="0">
                <a:solidFill>
                  <a:srgbClr val="000099"/>
                </a:solidFill>
                <a:latin typeface="Arial" panose="020B0604020202020204" pitchFamily="34" charset="0"/>
                <a:ea typeface="ＭＳ Ｐゴシック" panose="020B0600070205080204" pitchFamily="34" charset="-128"/>
                <a:cs typeface="Arial" panose="020B0604020202020204" pitchFamily="34" charset="0"/>
              </a:rPr>
              <a:t>CEAR</a:t>
            </a:r>
          </a:p>
          <a:p>
            <a:pPr algn="ctr">
              <a:defRPr/>
            </a:pPr>
            <a:r>
              <a:rPr lang="en-US" sz="1400" b="1" dirty="0">
                <a:solidFill>
                  <a:srgbClr val="000099"/>
                </a:solidFill>
                <a:latin typeface="Arial" panose="020B0604020202020204" pitchFamily="34" charset="0"/>
                <a:ea typeface="ＭＳ Ｐゴシック" panose="020B0600070205080204" pitchFamily="34" charset="-128"/>
                <a:cs typeface="Arial" panose="020B0604020202020204" pitchFamily="34" charset="0"/>
              </a:rPr>
              <a:t>Section 1</a:t>
            </a:r>
          </a:p>
        </p:txBody>
      </p:sp>
      <p:sp>
        <p:nvSpPr>
          <p:cNvPr id="12" name="TextBox 11"/>
          <p:cNvSpPr txBox="1"/>
          <p:nvPr/>
        </p:nvSpPr>
        <p:spPr>
          <a:xfrm>
            <a:off x="315913" y="2251075"/>
            <a:ext cx="1081087" cy="1112838"/>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anchor="ctr"/>
          <a:lstStyle/>
          <a:p>
            <a:pPr algn="ctr">
              <a:defRPr/>
            </a:pPr>
            <a:r>
              <a:rPr lang="en-US" sz="1400" b="1" dirty="0">
                <a:solidFill>
                  <a:srgbClr val="000099"/>
                </a:solidFill>
                <a:latin typeface="Arial" panose="020B0604020202020204" pitchFamily="34" charset="0"/>
                <a:ea typeface="ＭＳ Ｐゴシック" panose="020B0600070205080204" pitchFamily="34" charset="-128"/>
                <a:cs typeface="Arial" panose="020B0604020202020204" pitchFamily="34" charset="0"/>
              </a:rPr>
              <a:t>CEAR Section 2</a:t>
            </a:r>
          </a:p>
        </p:txBody>
      </p:sp>
      <p:sp>
        <p:nvSpPr>
          <p:cNvPr id="13" name="TextBox 12"/>
          <p:cNvSpPr txBox="1"/>
          <p:nvPr/>
        </p:nvSpPr>
        <p:spPr>
          <a:xfrm>
            <a:off x="322263" y="3783013"/>
            <a:ext cx="1074737" cy="858837"/>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anchor="ctr"/>
          <a:lstStyle/>
          <a:p>
            <a:pPr algn="ctr">
              <a:defRPr/>
            </a:pPr>
            <a:r>
              <a:rPr lang="en-US" sz="1400" b="1" dirty="0">
                <a:solidFill>
                  <a:srgbClr val="000099"/>
                </a:solidFill>
                <a:latin typeface="Arial" panose="020B0604020202020204" pitchFamily="34" charset="0"/>
                <a:ea typeface="ＭＳ Ｐゴシック" panose="020B0600070205080204" pitchFamily="34" charset="-128"/>
                <a:cs typeface="Arial" panose="020B0604020202020204" pitchFamily="34" charset="0"/>
              </a:rPr>
              <a:t>CEAR</a:t>
            </a:r>
          </a:p>
          <a:p>
            <a:pPr algn="ctr">
              <a:defRPr/>
            </a:pPr>
            <a:r>
              <a:rPr lang="en-US" sz="1400" b="1" dirty="0">
                <a:solidFill>
                  <a:srgbClr val="000099"/>
                </a:solidFill>
                <a:latin typeface="Arial" panose="020B0604020202020204" pitchFamily="34" charset="0"/>
                <a:ea typeface="ＭＳ Ｐゴシック" panose="020B0600070205080204" pitchFamily="34" charset="-128"/>
                <a:cs typeface="Arial" panose="020B0604020202020204" pitchFamily="34" charset="0"/>
              </a:rPr>
              <a:t>Section 3</a:t>
            </a:r>
          </a:p>
        </p:txBody>
      </p:sp>
      <p:sp>
        <p:nvSpPr>
          <p:cNvPr id="14342" name="TextBox 17"/>
          <p:cNvSpPr txBox="1">
            <a:spLocks noChangeArrowheads="1"/>
          </p:cNvSpPr>
          <p:nvPr/>
        </p:nvSpPr>
        <p:spPr bwMode="auto">
          <a:xfrm>
            <a:off x="1493838" y="1058863"/>
            <a:ext cx="390207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000099"/>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000099"/>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000099"/>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9pPr>
          </a:lstStyle>
          <a:p>
            <a:pPr>
              <a:spcBef>
                <a:spcPct val="0"/>
              </a:spcBef>
              <a:buFontTx/>
              <a:buNone/>
            </a:pPr>
            <a:r>
              <a:rPr lang="en-US" altLang="fr-FR" sz="1600"/>
              <a:t>Construction insurance policy oriented towards the cover of the main construction risks </a:t>
            </a:r>
            <a:endParaRPr lang="en-GB" altLang="fr-FR" sz="1600"/>
          </a:p>
        </p:txBody>
      </p:sp>
      <p:sp>
        <p:nvSpPr>
          <p:cNvPr id="19" name="TextBox 18"/>
          <p:cNvSpPr txBox="1">
            <a:spLocks noChangeArrowheads="1"/>
          </p:cNvSpPr>
          <p:nvPr/>
        </p:nvSpPr>
        <p:spPr bwMode="auto">
          <a:xfrm>
            <a:off x="1533525" y="1925638"/>
            <a:ext cx="4321175"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000099"/>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000099"/>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000099"/>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9pPr>
          </a:lstStyle>
          <a:p>
            <a:pPr algn="just">
              <a:spcBef>
                <a:spcPct val="0"/>
              </a:spcBef>
              <a:buFontTx/>
              <a:buNone/>
            </a:pPr>
            <a:r>
              <a:rPr lang="en-GB" altLang="fr-FR" sz="1600"/>
              <a:t>Buildings &amp; Equipment in operation are covered by a separate “Buildings and Property Insurance”. Once the IO takes over the building or equipment they will be declared and covered under this insurance policy. Does not cover contractors. E.g.: PF Coil building, B13 etc excluding FOAK</a:t>
            </a:r>
            <a:endParaRPr lang="en-GB" altLang="fr-FR" sz="1400"/>
          </a:p>
        </p:txBody>
      </p:sp>
      <p:sp>
        <p:nvSpPr>
          <p:cNvPr id="20" name="TextBox 19"/>
          <p:cNvSpPr txBox="1">
            <a:spLocks noChangeArrowheads="1"/>
          </p:cNvSpPr>
          <p:nvPr/>
        </p:nvSpPr>
        <p:spPr bwMode="auto">
          <a:xfrm>
            <a:off x="1501775" y="3819525"/>
            <a:ext cx="44577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000099"/>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000099"/>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000099"/>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9pPr>
          </a:lstStyle>
          <a:p>
            <a:pPr>
              <a:spcBef>
                <a:spcPct val="0"/>
              </a:spcBef>
              <a:buFontTx/>
              <a:buNone/>
            </a:pPr>
            <a:r>
              <a:rPr lang="en-GB" altLang="fr-FR" sz="1600"/>
              <a:t>IO holds another third-party liability insurance policy. DAs can be covered as well (case for 3 DAs). Contractors are not covered</a:t>
            </a:r>
            <a:r>
              <a:rPr lang="en-GB" altLang="fr-FR" sz="1400"/>
              <a:t>.</a:t>
            </a:r>
          </a:p>
        </p:txBody>
      </p:sp>
      <p:sp>
        <p:nvSpPr>
          <p:cNvPr id="25" name="Rectangle 24"/>
          <p:cNvSpPr/>
          <p:nvPr/>
        </p:nvSpPr>
        <p:spPr>
          <a:xfrm>
            <a:off x="5951538" y="1350963"/>
            <a:ext cx="3109912" cy="3108325"/>
          </a:xfrm>
          <a:prstGeom prst="rect">
            <a:avLst/>
          </a:prstGeom>
          <a:solidFill>
            <a:schemeClr val="tx2">
              <a:lumMod val="20000"/>
              <a:lumOff val="80000"/>
            </a:schemeClr>
          </a:solidFill>
          <a:ln>
            <a:solidFill>
              <a:schemeClr val="tx2"/>
            </a:solidFill>
          </a:ln>
          <a:effectLst>
            <a:outerShdw blurRad="50800" dist="38100" dir="2700000" algn="tl" rotWithShape="0">
              <a:prstClr val="black">
                <a:alpha val="40000"/>
              </a:prstClr>
            </a:outerShdw>
          </a:effectLst>
        </p:spPr>
        <p:txBody>
          <a:bodyPr>
            <a:spAutoFit/>
          </a:bodyPr>
          <a:lstStyle/>
          <a:p>
            <a:pPr marL="290513" indent="-290513">
              <a:buFont typeface="+mj-lt"/>
              <a:buAutoNum type="romanLcPeriod"/>
              <a:defRPr/>
            </a:pPr>
            <a:r>
              <a:rPr lang="en-US" sz="1400" dirty="0">
                <a:solidFill>
                  <a:srgbClr val="000099"/>
                </a:solidFill>
                <a:latin typeface="Arial" panose="020B0604020202020204" pitchFamily="34" charset="0"/>
                <a:ea typeface="ＭＳ Ｐゴシック" panose="020B0600070205080204" pitchFamily="34" charset="-128"/>
                <a:cs typeface="Arial" panose="020B0604020202020204" pitchFamily="34" charset="0"/>
              </a:rPr>
              <a:t>New construction insurance policy with exclusion of FOAK</a:t>
            </a:r>
          </a:p>
          <a:p>
            <a:pPr marL="290513" indent="-290513">
              <a:buFont typeface="+mj-lt"/>
              <a:buAutoNum type="romanLcPeriod"/>
              <a:defRPr/>
            </a:pPr>
            <a:r>
              <a:rPr lang="en-US" sz="1400" dirty="0">
                <a:solidFill>
                  <a:srgbClr val="000099"/>
                </a:solidFill>
                <a:latin typeface="Arial" panose="020B0604020202020204" pitchFamily="34" charset="0"/>
                <a:ea typeface="ＭＳ Ｐゴシック" panose="020B0600070205080204" pitchFamily="34" charset="-128"/>
                <a:cs typeface="Arial" panose="020B0604020202020204" pitchFamily="34" charset="0"/>
              </a:rPr>
              <a:t>Stored equipment – covered separately by an insurance policy via DAHER</a:t>
            </a:r>
          </a:p>
          <a:p>
            <a:pPr marL="290513" indent="-290513">
              <a:buFont typeface="+mj-lt"/>
              <a:buAutoNum type="romanLcPeriod"/>
              <a:defRPr/>
            </a:pPr>
            <a:r>
              <a:rPr lang="en-US" sz="1400" dirty="0">
                <a:solidFill>
                  <a:srgbClr val="000099"/>
                </a:solidFill>
                <a:latin typeface="Arial" panose="020B0604020202020204" pitchFamily="34" charset="0"/>
                <a:ea typeface="ＭＳ Ｐゴシック" panose="020B0600070205080204" pitchFamily="34" charset="-128"/>
                <a:cs typeface="Arial" panose="020B0604020202020204" pitchFamily="34" charset="0"/>
              </a:rPr>
              <a:t>Damage to FOAK:</a:t>
            </a:r>
          </a:p>
          <a:p>
            <a:pPr marL="631825" lvl="1" indent="-342900">
              <a:buFont typeface="+mj-lt"/>
              <a:buAutoNum type="alphaLcPeriod"/>
              <a:defRPr/>
            </a:pPr>
            <a:r>
              <a:rPr lang="en-US" sz="1400" dirty="0">
                <a:solidFill>
                  <a:srgbClr val="000099"/>
                </a:solidFill>
                <a:latin typeface="Arial" panose="020B0604020202020204" pitchFamily="34" charset="0"/>
                <a:ea typeface="ＭＳ Ｐゴシック" panose="020B0600070205080204" pitchFamily="34" charset="-128"/>
                <a:cs typeface="Arial" panose="020B0604020202020204" pitchFamily="34" charset="0"/>
              </a:rPr>
              <a:t>Below EUR 10 million with less than 2 years to repair – IO Central Reserve</a:t>
            </a:r>
          </a:p>
          <a:p>
            <a:pPr marL="631825" lvl="1" indent="-342900">
              <a:buFont typeface="+mj-lt"/>
              <a:buAutoNum type="alphaLcPeriod"/>
              <a:defRPr/>
            </a:pPr>
            <a:r>
              <a:rPr lang="en-US" sz="1400" dirty="0">
                <a:solidFill>
                  <a:srgbClr val="000099"/>
                </a:solidFill>
                <a:latin typeface="Arial" panose="020B0604020202020204" pitchFamily="34" charset="0"/>
                <a:ea typeface="ＭＳ Ｐゴシック" panose="020B0600070205080204" pitchFamily="34" charset="-128"/>
                <a:cs typeface="Arial" panose="020B0604020202020204" pitchFamily="34" charset="0"/>
              </a:rPr>
              <a:t>Above EUR 10 million and less than 2 years to repair: IC Decision</a:t>
            </a:r>
          </a:p>
          <a:p>
            <a:pPr marL="631825" lvl="1" indent="-342900">
              <a:buFont typeface="+mj-lt"/>
              <a:buAutoNum type="alphaLcPeriod"/>
              <a:defRPr/>
            </a:pPr>
            <a:r>
              <a:rPr lang="en-US" sz="1400" dirty="0">
                <a:solidFill>
                  <a:srgbClr val="000099"/>
                </a:solidFill>
                <a:latin typeface="Arial" panose="020B0604020202020204" pitchFamily="34" charset="0"/>
                <a:ea typeface="ＭＳ Ｐゴシック" panose="020B0600070205080204" pitchFamily="34" charset="-128"/>
                <a:cs typeface="Arial" panose="020B0604020202020204" pitchFamily="34" charset="0"/>
              </a:rPr>
              <a:t>Damage more than 2 years – IC decision</a:t>
            </a:r>
            <a:endParaRPr lang="en-GB" sz="1400" dirty="0">
              <a:solidFill>
                <a:srgbClr val="000099"/>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6" name="TextBox 25"/>
          <p:cNvSpPr txBox="1">
            <a:spLocks noChangeArrowheads="1"/>
          </p:cNvSpPr>
          <p:nvPr/>
        </p:nvSpPr>
        <p:spPr bwMode="auto">
          <a:xfrm>
            <a:off x="6056313" y="4481513"/>
            <a:ext cx="25654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rgbClr val="000099"/>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000099"/>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000099"/>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000099"/>
                </a:solidFill>
                <a:latin typeface="Arial" panose="020B0604020202020204" pitchFamily="34" charset="0"/>
                <a:cs typeface="Arial" panose="020B0604020202020204" pitchFamily="34" charset="0"/>
              </a:defRPr>
            </a:lvl9pPr>
          </a:lstStyle>
          <a:p>
            <a:pPr>
              <a:spcBef>
                <a:spcPct val="0"/>
              </a:spcBef>
              <a:buFontTx/>
              <a:buNone/>
            </a:pPr>
            <a:r>
              <a:rPr lang="en-US" altLang="fr-FR" sz="1600">
                <a:solidFill>
                  <a:srgbClr val="FF0000"/>
                </a:solidFill>
              </a:rPr>
              <a:t>Explained in the next slide</a:t>
            </a:r>
            <a:endParaRPr lang="en-GB" altLang="fr-FR" sz="1600">
              <a:solidFill>
                <a:srgbClr val="FF0000"/>
              </a:solidFill>
            </a:endParaRPr>
          </a:p>
        </p:txBody>
      </p:sp>
      <p:sp>
        <p:nvSpPr>
          <p:cNvPr id="27" name="Rectangle 26"/>
          <p:cNvSpPr/>
          <p:nvPr/>
        </p:nvSpPr>
        <p:spPr>
          <a:xfrm>
            <a:off x="5967413" y="2468563"/>
            <a:ext cx="3108325" cy="199072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12"/>
                                        </p:tgtEl>
                                        <p:attrNameLst>
                                          <p:attrName>style.color</p:attrName>
                                        </p:attrNameLst>
                                      </p:cBhvr>
                                      <p:to>
                                        <a:srgbClr val="99CCFF"/>
                                      </p:to>
                                    </p:animClr>
                                  </p:childTnLst>
                                </p:cTn>
                              </p:par>
                              <p:par>
                                <p:cTn id="7" presetID="3" presetClass="emph" presetSubtype="2" fill="hold" grpId="0" nodeType="withEffect">
                                  <p:stCondLst>
                                    <p:cond delay="0"/>
                                  </p:stCondLst>
                                  <p:childTnLst>
                                    <p:animClr clrSpc="rgb" dir="cw">
                                      <p:cBhvr override="childStyle">
                                        <p:cTn id="8" dur="2000" fill="hold"/>
                                        <p:tgtEl>
                                          <p:spTgt spid="13"/>
                                        </p:tgtEl>
                                        <p:attrNameLst>
                                          <p:attrName>style.color</p:attrName>
                                        </p:attrNameLst>
                                      </p:cBhvr>
                                      <p:to>
                                        <a:srgbClr val="99CCFF"/>
                                      </p:to>
                                    </p:animClr>
                                  </p:childTnLst>
                                </p:cTn>
                              </p:par>
                              <p:par>
                                <p:cTn id="9" presetID="3" presetClass="emph" presetSubtype="2" fill="hold" grpId="0" nodeType="withEffect">
                                  <p:stCondLst>
                                    <p:cond delay="0"/>
                                  </p:stCondLst>
                                  <p:childTnLst>
                                    <p:animClr clrSpc="rgb" dir="cw">
                                      <p:cBhvr override="childStyle">
                                        <p:cTn id="10" dur="2000" fill="hold"/>
                                        <p:tgtEl>
                                          <p:spTgt spid="19"/>
                                        </p:tgtEl>
                                        <p:attrNameLst>
                                          <p:attrName>style.color</p:attrName>
                                        </p:attrNameLst>
                                      </p:cBhvr>
                                      <p:to>
                                        <a:srgbClr val="99CCFF"/>
                                      </p:to>
                                    </p:animClr>
                                  </p:childTnLst>
                                </p:cTn>
                              </p:par>
                              <p:par>
                                <p:cTn id="11" presetID="3" presetClass="emph" presetSubtype="2" fill="hold" grpId="0" nodeType="withEffect">
                                  <p:stCondLst>
                                    <p:cond delay="0"/>
                                  </p:stCondLst>
                                  <p:childTnLst>
                                    <p:animClr clrSpc="rgb" dir="cw">
                                      <p:cBhvr override="childStyle">
                                        <p:cTn id="12" dur="2000" fill="hold"/>
                                        <p:tgtEl>
                                          <p:spTgt spid="20"/>
                                        </p:tgtEl>
                                        <p:attrNameLst>
                                          <p:attrName>style.color</p:attrName>
                                        </p:attrNameLst>
                                      </p:cBhvr>
                                      <p:to>
                                        <a:srgbClr val="99CCFF"/>
                                      </p:to>
                                    </p:animClr>
                                  </p:childTnLst>
                                </p:cTn>
                              </p:par>
                              <p:par>
                                <p:cTn id="13" presetID="7" presetClass="emph" presetSubtype="2" fill="hold" nodeType="withEffect">
                                  <p:stCondLst>
                                    <p:cond delay="0"/>
                                  </p:stCondLst>
                                  <p:childTnLst>
                                    <p:animClr clrSpc="rgb" dir="cw">
                                      <p:cBhvr>
                                        <p:cTn id="14" dur="2000" fill="hold"/>
                                        <p:tgtEl>
                                          <p:spTgt spid="12"/>
                                        </p:tgtEl>
                                        <p:attrNameLst>
                                          <p:attrName>stroke.color</p:attrName>
                                        </p:attrNameLst>
                                      </p:cBhvr>
                                      <p:to>
                                        <a:srgbClr val="99CCFF"/>
                                      </p:to>
                                    </p:animClr>
                                    <p:set>
                                      <p:cBhvr>
                                        <p:cTn id="15" dur="2000" fill="hold"/>
                                        <p:tgtEl>
                                          <p:spTgt spid="12"/>
                                        </p:tgtEl>
                                        <p:attrNameLst>
                                          <p:attrName>stroke.on</p:attrName>
                                        </p:attrNameLst>
                                      </p:cBhvr>
                                      <p:to>
                                        <p:strVal val="true"/>
                                      </p:to>
                                    </p:set>
                                  </p:childTnLst>
                                </p:cTn>
                              </p:par>
                              <p:par>
                                <p:cTn id="16" presetID="7" presetClass="emph" presetSubtype="2" fill="hold" nodeType="withEffect">
                                  <p:stCondLst>
                                    <p:cond delay="0"/>
                                  </p:stCondLst>
                                  <p:childTnLst>
                                    <p:animClr clrSpc="rgb" dir="cw">
                                      <p:cBhvr>
                                        <p:cTn id="17" dur="2000" fill="hold"/>
                                        <p:tgtEl>
                                          <p:spTgt spid="13"/>
                                        </p:tgtEl>
                                        <p:attrNameLst>
                                          <p:attrName>stroke.color</p:attrName>
                                        </p:attrNameLst>
                                      </p:cBhvr>
                                      <p:to>
                                        <a:srgbClr val="99CCFF"/>
                                      </p:to>
                                    </p:animClr>
                                    <p:set>
                                      <p:cBhvr>
                                        <p:cTn id="18" dur="2000" fill="hold"/>
                                        <p:tgtEl>
                                          <p:spTgt spid="13"/>
                                        </p:tgtEl>
                                        <p:attrNameLst>
                                          <p:attrName>stroke.on</p:attrName>
                                        </p:attrNameLst>
                                      </p:cBhvr>
                                      <p:to>
                                        <p:strVal val="true"/>
                                      </p:to>
                                    </p:set>
                                  </p:childTnLst>
                                </p:cTn>
                              </p:par>
                              <p:par>
                                <p:cTn id="19" presetID="10"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2000"/>
                                        <p:tgtEl>
                                          <p:spTgt spid="2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9" grpId="0"/>
      <p:bldP spid="20" grpId="0"/>
      <p:bldP spid="25" grpId="0" animBg="1"/>
      <p:bldP spid="26" grpId="0"/>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spect="1" noChangeArrowheads="1"/>
          </p:cNvSpPr>
          <p:nvPr>
            <p:ph type="title"/>
          </p:nvPr>
        </p:nvSpPr>
        <p:spPr>
          <a:xfrm>
            <a:off x="107950" y="0"/>
            <a:ext cx="9001125" cy="857250"/>
          </a:xfrm>
        </p:spPr>
        <p:txBody>
          <a:bodyPr/>
          <a:lstStyle/>
          <a:p>
            <a:pPr eaLnBrk="1" hangingPunct="1"/>
            <a:r>
              <a:rPr lang="en-US" altLang="en-US" sz="2000" smtClean="0">
                <a:ea typeface="MS PGothic" panose="020B0600070205080204" pitchFamily="34" charset="-128"/>
              </a:rPr>
              <a:t>Summary of New Insurance Scheme </a:t>
            </a:r>
            <a:br>
              <a:rPr lang="en-US" altLang="en-US" sz="2000" smtClean="0">
                <a:ea typeface="MS PGothic" panose="020B0600070205080204" pitchFamily="34" charset="-128"/>
              </a:rPr>
            </a:br>
            <a:r>
              <a:rPr lang="en-US" altLang="en-US" sz="2000" smtClean="0">
                <a:ea typeface="MS PGothic" panose="020B0600070205080204" pitchFamily="34" charset="-128"/>
              </a:rPr>
              <a:t>summary</a:t>
            </a:r>
            <a:endParaRPr lang="en-GB" altLang="en-US" sz="2000" smtClean="0">
              <a:ea typeface="MS PGothic" panose="020B0600070205080204" pitchFamily="34" charset="-128"/>
            </a:endParaRPr>
          </a:p>
        </p:txBody>
      </p:sp>
      <p:sp>
        <p:nvSpPr>
          <p:cNvPr id="2" name="Content Placeholder 1"/>
          <p:cNvSpPr>
            <a:spLocks noGrp="1"/>
          </p:cNvSpPr>
          <p:nvPr>
            <p:ph idx="1"/>
          </p:nvPr>
        </p:nvSpPr>
        <p:spPr>
          <a:xfrm>
            <a:off x="457200" y="771525"/>
            <a:ext cx="8229600" cy="3960813"/>
          </a:xfrm>
        </p:spPr>
        <p:txBody>
          <a:bodyPr/>
          <a:lstStyle/>
          <a:p>
            <a:pPr>
              <a:buFont typeface="Wingdings" panose="05000000000000000000" pitchFamily="2" charset="2"/>
              <a:buChar char="Ø"/>
              <a:defRPr/>
            </a:pPr>
            <a:endParaRPr lang="en-GB" sz="1400" dirty="0" smtClean="0"/>
          </a:p>
          <a:p>
            <a:pPr marL="0" indent="0">
              <a:buFont typeface="Arial" panose="020B0604020202020204" pitchFamily="34" charset="0"/>
              <a:buNone/>
              <a:defRPr/>
            </a:pPr>
            <a:endParaRPr lang="en-GB" sz="1400" dirty="0"/>
          </a:p>
          <a:p>
            <a:pPr>
              <a:buFont typeface="Wingdings" panose="05000000000000000000" pitchFamily="2" charset="2"/>
              <a:buChar char="Ø"/>
              <a:defRPr/>
            </a:pPr>
            <a:endParaRPr lang="en-GB" sz="1200" dirty="0"/>
          </a:p>
          <a:p>
            <a:pPr>
              <a:buFont typeface="Wingdings" panose="05000000000000000000" pitchFamily="2" charset="2"/>
              <a:buChar char="Ø"/>
              <a:defRPr/>
            </a:pPr>
            <a:endParaRPr lang="en-US" sz="1000" dirty="0" smtClean="0"/>
          </a:p>
          <a:p>
            <a:pPr>
              <a:buFont typeface="Wingdings" panose="05000000000000000000" pitchFamily="2" charset="2"/>
              <a:buChar char="Ø"/>
              <a:defRPr/>
            </a:pPr>
            <a:endParaRPr lang="en-US" sz="1400" dirty="0" smtClean="0"/>
          </a:p>
          <a:p>
            <a:pPr>
              <a:buFont typeface="Wingdings" panose="05000000000000000000" pitchFamily="2" charset="2"/>
              <a:buChar char="Ø"/>
              <a:defRPr/>
            </a:pPr>
            <a:endParaRPr lang="en-GB" sz="1400" dirty="0" smtClean="0">
              <a:ea typeface="Calibri" panose="020F0502020204030204" pitchFamily="34" charset="0"/>
            </a:endParaRPr>
          </a:p>
          <a:p>
            <a:pPr algn="just">
              <a:lnSpc>
                <a:spcPct val="107000"/>
              </a:lnSpc>
              <a:spcAft>
                <a:spcPts val="0"/>
              </a:spcAft>
              <a:buFont typeface="Wingdings" panose="05000000000000000000" pitchFamily="2" charset="2"/>
              <a:buChar char="Ø"/>
              <a:defRPr/>
            </a:pPr>
            <a:endParaRPr lang="en-GB" sz="1400" dirty="0" smtClean="0">
              <a:ea typeface="Calibri" panose="020F0502020204030204" pitchFamily="34" charset="0"/>
            </a:endParaRPr>
          </a:p>
          <a:p>
            <a:pPr algn="just">
              <a:spcAft>
                <a:spcPts val="0"/>
              </a:spcAft>
              <a:buFont typeface="Wingdings" panose="05000000000000000000" pitchFamily="2" charset="2"/>
              <a:buChar char="Ø"/>
              <a:defRPr/>
            </a:pPr>
            <a:endParaRPr lang="en-US" altLang="en-US" sz="1400" dirty="0" smtClean="0">
              <a:ea typeface="ＭＳ Ｐゴシック" panose="020B0600070205080204" pitchFamily="34" charset="-128"/>
            </a:endParaRPr>
          </a:p>
          <a:p>
            <a:pPr lvl="1">
              <a:buFont typeface="Wingdings" panose="05000000000000000000" pitchFamily="2" charset="2"/>
              <a:buChar char="Ø"/>
              <a:defRPr/>
            </a:pPr>
            <a:endParaRPr lang="en-US" altLang="en-US" sz="1000" dirty="0" smtClean="0">
              <a:ea typeface="ＭＳ Ｐゴシック" panose="020B0600070205080204" pitchFamily="34" charset="-128"/>
            </a:endParaRPr>
          </a:p>
          <a:p>
            <a:pPr lvl="1">
              <a:buFont typeface="Wingdings" panose="05000000000000000000" pitchFamily="2" charset="2"/>
              <a:buChar char="Ø"/>
              <a:defRPr/>
            </a:pPr>
            <a:endParaRPr lang="en-US" altLang="en-US" sz="1000" dirty="0" smtClean="0">
              <a:ea typeface="ＭＳ Ｐゴシック" panose="020B0600070205080204" pitchFamily="34" charset="-128"/>
            </a:endParaRPr>
          </a:p>
          <a:p>
            <a:pPr>
              <a:buFont typeface="Wingdings" panose="05000000000000000000" pitchFamily="2" charset="2"/>
              <a:buChar char="Ø"/>
              <a:defRPr/>
            </a:pPr>
            <a:endParaRPr lang="en-US" altLang="en-US" sz="1400" dirty="0" smtClean="0">
              <a:ea typeface="ＭＳ Ｐゴシック" panose="020B0600070205080204" pitchFamily="34" charset="-128"/>
            </a:endParaRPr>
          </a:p>
          <a:p>
            <a:pPr marL="0" indent="0">
              <a:buFont typeface="Arial" panose="020B0604020202020204" pitchFamily="34" charset="0"/>
              <a:buNone/>
              <a:defRPr/>
            </a:pPr>
            <a:endParaRPr lang="en-US" altLang="en-US" sz="1400" dirty="0" smtClean="0">
              <a:ea typeface="ＭＳ Ｐゴシック" panose="020B0600070205080204" pitchFamily="34" charset="-128"/>
            </a:endParaRPr>
          </a:p>
          <a:p>
            <a:pPr>
              <a:defRPr/>
            </a:pPr>
            <a:endParaRPr lang="en-GB" dirty="0"/>
          </a:p>
        </p:txBody>
      </p:sp>
      <p:graphicFrame>
        <p:nvGraphicFramePr>
          <p:cNvPr id="5" name="Table 4"/>
          <p:cNvGraphicFramePr>
            <a:graphicFrameLocks noGrp="1"/>
          </p:cNvGraphicFramePr>
          <p:nvPr/>
        </p:nvGraphicFramePr>
        <p:xfrm>
          <a:off x="215900" y="549275"/>
          <a:ext cx="8785225" cy="4492625"/>
        </p:xfrm>
        <a:graphic>
          <a:graphicData uri="http://schemas.openxmlformats.org/drawingml/2006/table">
            <a:tbl>
              <a:tblPr/>
              <a:tblGrid>
                <a:gridCol w="1336675">
                  <a:extLst>
                    <a:ext uri="{9D8B030D-6E8A-4147-A177-3AD203B41FA5}">
                      <a16:colId xmlns:a16="http://schemas.microsoft.com/office/drawing/2014/main" val="447254773"/>
                    </a:ext>
                  </a:extLst>
                </a:gridCol>
                <a:gridCol w="982662">
                  <a:extLst>
                    <a:ext uri="{9D8B030D-6E8A-4147-A177-3AD203B41FA5}">
                      <a16:colId xmlns:a16="http://schemas.microsoft.com/office/drawing/2014/main" val="2696655848"/>
                    </a:ext>
                  </a:extLst>
                </a:gridCol>
                <a:gridCol w="892175">
                  <a:extLst>
                    <a:ext uri="{9D8B030D-6E8A-4147-A177-3AD203B41FA5}">
                      <a16:colId xmlns:a16="http://schemas.microsoft.com/office/drawing/2014/main" val="1588467535"/>
                    </a:ext>
                  </a:extLst>
                </a:gridCol>
                <a:gridCol w="5573713">
                  <a:extLst>
                    <a:ext uri="{9D8B030D-6E8A-4147-A177-3AD203B41FA5}">
                      <a16:colId xmlns:a16="http://schemas.microsoft.com/office/drawing/2014/main" val="3014831938"/>
                    </a:ext>
                  </a:extLst>
                </a:gridCol>
              </a:tblGrid>
              <a:tr h="293547">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ctr" defTabSz="457200" rtl="0" eaLnBrk="1" fontAlgn="base" latinLnBrk="0" hangingPunct="1">
                        <a:lnSpc>
                          <a:spcPct val="107000"/>
                        </a:lnSpc>
                        <a:spcBef>
                          <a:spcPct val="0"/>
                        </a:spcBef>
                        <a:spcAft>
                          <a:spcPct val="0"/>
                        </a:spcAft>
                        <a:buClrTx/>
                        <a:buSzTx/>
                        <a:buFontTx/>
                        <a:buNone/>
                        <a:tabLst/>
                      </a:pPr>
                      <a:r>
                        <a:rPr kumimoji="1" lang="en-US" altLang="en-US" sz="900" b="1"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Coverage</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E4D5"/>
                    </a:solidFill>
                  </a:tcPr>
                </a:tc>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ctr" defTabSz="457200" rtl="0" eaLnBrk="1" fontAlgn="base" latinLnBrk="0" hangingPunct="1">
                        <a:lnSpc>
                          <a:spcPct val="107000"/>
                        </a:lnSpc>
                        <a:spcBef>
                          <a:spcPct val="0"/>
                        </a:spcBef>
                        <a:spcAft>
                          <a:spcPct val="0"/>
                        </a:spcAft>
                        <a:buClrTx/>
                        <a:buSzTx/>
                        <a:buFontTx/>
                        <a:buNone/>
                        <a:tabLst/>
                      </a:pPr>
                      <a:r>
                        <a:rPr kumimoji="1" lang="en-US" altLang="en-US" sz="900" b="1" i="0" u="none" strike="noStrike" cap="none" normalizeH="0" baseline="0" smtClean="0">
                          <a:ln>
                            <a:no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Insured</a:t>
                      </a:r>
                      <a:endParaRPr kumimoji="1" lang="en-GB"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E4D5"/>
                    </a:solidFill>
                  </a:tcPr>
                </a:tc>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ctr" defTabSz="457200" rtl="0" eaLnBrk="1" fontAlgn="base" latinLnBrk="0" hangingPunct="1">
                        <a:lnSpc>
                          <a:spcPct val="107000"/>
                        </a:lnSpc>
                        <a:spcBef>
                          <a:spcPct val="0"/>
                        </a:spcBef>
                        <a:spcAft>
                          <a:spcPct val="0"/>
                        </a:spcAft>
                        <a:buClrTx/>
                        <a:buSzTx/>
                        <a:buFontTx/>
                        <a:buNone/>
                        <a:tabLst/>
                      </a:pPr>
                      <a:r>
                        <a:rPr kumimoji="1" lang="en-US" altLang="en-US" sz="900" b="1" i="0" u="none" strike="noStrike" cap="none" normalizeH="0" baseline="0" smtClean="0">
                          <a:ln>
                            <a:no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Period of coverage</a:t>
                      </a:r>
                      <a:endParaRPr kumimoji="1" lang="en-GB"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E4D5"/>
                    </a:solidFill>
                  </a:tcPr>
                </a:tc>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ctr" defTabSz="457200" rtl="0" eaLnBrk="1" fontAlgn="base" latinLnBrk="0" hangingPunct="1">
                        <a:lnSpc>
                          <a:spcPct val="107000"/>
                        </a:lnSpc>
                        <a:spcBef>
                          <a:spcPct val="0"/>
                        </a:spcBef>
                        <a:spcAft>
                          <a:spcPct val="0"/>
                        </a:spcAft>
                        <a:buClrTx/>
                        <a:buSzTx/>
                        <a:buFontTx/>
                        <a:buNone/>
                        <a:tabLst/>
                      </a:pPr>
                      <a:r>
                        <a:rPr kumimoji="1" lang="en-US" altLang="en-US" sz="900" b="1" i="0" u="none" strike="noStrike" cap="none" normalizeH="0" baseline="0" smtClean="0">
                          <a:ln>
                            <a:no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Scope</a:t>
                      </a:r>
                      <a:endParaRPr kumimoji="1" lang="en-GB"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E4D5"/>
                    </a:solidFill>
                  </a:tcPr>
                </a:tc>
                <a:extLst>
                  <a:ext uri="{0D108BD9-81ED-4DB2-BD59-A6C34878D82A}">
                    <a16:rowId xmlns:a16="http://schemas.microsoft.com/office/drawing/2014/main" val="1712125674"/>
                  </a:ext>
                </a:extLst>
              </a:tr>
              <a:tr h="2262064">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 Construction Insurance Policy (also called previously FELF)</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EEAF6"/>
                    </a:solidFill>
                  </a:tcPr>
                </a:tc>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IO – IM- DA – Contractors</a:t>
                      </a:r>
                      <a:endParaRPr kumimoji="1" lang="en-GB"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12 June 2020 to 12/01/2026</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628650" indent="-1714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085850" indent="-17145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342900" marR="0" lvl="0" indent="-342900" algn="just"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Construction type insurance policy with exclusions covering physical loss or material damage to equipment and buildings under construction at the ITER site and to existing property, including due to fire, explosion, lightning, flooding, machinery breakdown, building damage, during construction &amp; maintenance period.</a:t>
                      </a:r>
                    </a:p>
                    <a:p>
                      <a:pPr marL="0" marR="0" lvl="0" indent="0" algn="just" defTabSz="457200" rtl="0" eaLnBrk="1" fontAlgn="base" latinLnBrk="0" hangingPunct="1">
                        <a:lnSpc>
                          <a:spcPct val="107000"/>
                        </a:lnSpc>
                        <a:spcBef>
                          <a:spcPct val="0"/>
                        </a:spcBef>
                        <a:spcAft>
                          <a:spcPct val="0"/>
                        </a:spcAft>
                        <a:buClrTx/>
                        <a:buSzTx/>
                        <a:buFont typeface="Calibri" panose="020F0502020204030204" pitchFamily="34" charset="0"/>
                        <a:buNone/>
                        <a:tabLst/>
                      </a:pP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t" latinLnBrk="0" hangingPunct="1">
                        <a:lnSpc>
                          <a:spcPct val="100000"/>
                        </a:lnSpc>
                        <a:spcBef>
                          <a:spcPct val="0"/>
                        </a:spcBef>
                        <a:spcAft>
                          <a:spcPct val="0"/>
                        </a:spcAft>
                        <a:buClrTx/>
                        <a:buSzTx/>
                        <a:buFontTx/>
                        <a:buNone/>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Exclusion of FOAK items: Reinforcement of prevention measures</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t" latinLnBrk="0" hangingPunct="1">
                        <a:lnSpc>
                          <a:spcPct val="100000"/>
                        </a:lnSpc>
                        <a:spcBef>
                          <a:spcPct val="0"/>
                        </a:spcBef>
                        <a:spcAft>
                          <a:spcPct val="0"/>
                        </a:spcAft>
                        <a:buClrTx/>
                        <a:buSzTx/>
                        <a:buFontTx/>
                        <a:buNone/>
                        <a:tabLst/>
                      </a:pPr>
                      <a:endPar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t" latinLnBrk="0" hangingPunct="1">
                        <a:lnSpc>
                          <a:spcPct val="100000"/>
                        </a:lnSpc>
                        <a:spcBef>
                          <a:spcPct val="0"/>
                        </a:spcBef>
                        <a:spcAft>
                          <a:spcPct val="0"/>
                        </a:spcAft>
                        <a:buClrTx/>
                        <a:buSzTx/>
                        <a:buFontTx/>
                        <a:buNone/>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IO shall bear the risk of physical loss or material damage to FOAK excluded in the conditions of the former CEAR insurance policy:</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628650" marR="0" lvl="1" indent="-171450" algn="l" defTabSz="457200" rtl="0" eaLnBrk="1" fontAlgn="t" latinLnBrk="0" hangingPunct="1">
                        <a:lnSpc>
                          <a:spcPct val="100000"/>
                        </a:lnSpc>
                        <a:spcBef>
                          <a:spcPct val="0"/>
                        </a:spcBef>
                        <a:spcAft>
                          <a:spcPct val="0"/>
                        </a:spcAft>
                        <a:buClrTx/>
                        <a:buSzTx/>
                        <a:buFont typeface="Arial" panose="020B060402020202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if repair or replacement &gt; 2 years: IC decision</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628650" marR="0" lvl="1" indent="-171450" algn="l" defTabSz="457200" rtl="0" eaLnBrk="1" fontAlgn="t" latinLnBrk="0" hangingPunct="1">
                        <a:lnSpc>
                          <a:spcPct val="100000"/>
                        </a:lnSpc>
                        <a:spcBef>
                          <a:spcPct val="0"/>
                        </a:spcBef>
                        <a:spcAft>
                          <a:spcPct val="0"/>
                        </a:spcAft>
                        <a:buClrTx/>
                        <a:buSzTx/>
                        <a:buFont typeface="Arial" panose="020B060402020202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if repair of replacement &lt; 2 years:</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1085850" marR="0" lvl="2" indent="-171450" algn="l" defTabSz="457200" rtl="0" eaLnBrk="1" fontAlgn="t" latinLnBrk="0" hangingPunct="1">
                        <a:lnSpc>
                          <a:spcPct val="100000"/>
                        </a:lnSpc>
                        <a:spcBef>
                          <a:spcPct val="0"/>
                        </a:spcBef>
                        <a:spcAft>
                          <a:spcPct val="0"/>
                        </a:spcAft>
                        <a:buClrTx/>
                        <a:buSzTx/>
                        <a:buFont typeface="Arial" panose="020B060402020202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if loss or damage is &lt; EUR 10 000 000 </a:t>
                      </a: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IO Central Fund up to EUR 10 000 000 per year in the aggregate</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1085850" marR="0" lvl="2" indent="-171450" algn="l" defTabSz="457200" rtl="0" eaLnBrk="1" fontAlgn="t" latinLnBrk="0" hangingPunct="1">
                        <a:lnSpc>
                          <a:spcPct val="100000"/>
                        </a:lnSpc>
                        <a:spcBef>
                          <a:spcPct val="0"/>
                        </a:spcBef>
                        <a:spcAft>
                          <a:spcPct val="0"/>
                        </a:spcAft>
                        <a:buClrTx/>
                        <a:buSzTx/>
                        <a:buFont typeface="Arial" panose="020B060402020202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if loss or damage is &gt; EUR 10 000 000 </a:t>
                      </a: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IC decision. </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34" charset="-128"/>
                        <a:cs typeface="Calibri" panose="020F0502020204030204" pitchFamily="34" charset="0"/>
                      </a:endParaRPr>
                    </a:p>
                    <a:p>
                      <a:pPr marL="342900" marR="0" lvl="0" indent="-342900" algn="just"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34" charset="-128"/>
                          <a:cs typeface="Calibri" panose="020F0502020204030204" pitchFamily="34" charset="0"/>
                        </a:rPr>
                        <a:t>Limit of liability: EUR 300 000 000 per occurrence and EUR 600 000 000 in the aggregate.</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34" charset="-128"/>
                        <a:cs typeface="Calibri" panose="020F0502020204030204" pitchFamily="34" charset="0"/>
                      </a:endParaRPr>
                    </a:p>
                    <a:p>
                      <a:pPr marL="342900" marR="0" lvl="0" indent="-342900" algn="just"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34" charset="-128"/>
                          <a:cs typeface="Calibri" panose="020F0502020204030204" pitchFamily="34" charset="0"/>
                        </a:rPr>
                        <a:t>Deductible: EUR 250 000.</a:t>
                      </a:r>
                    </a:p>
                    <a:p>
                      <a:pPr marL="342900" marR="0" lvl="0" indent="-342900" algn="just" defTabSz="457200" rtl="0" eaLnBrk="1" fontAlgn="base" latinLnBrk="0" hangingPunct="1">
                        <a:lnSpc>
                          <a:spcPct val="107000"/>
                        </a:lnSpc>
                        <a:spcBef>
                          <a:spcPct val="0"/>
                        </a:spcBef>
                        <a:spcAft>
                          <a:spcPct val="0"/>
                        </a:spcAft>
                        <a:buClrTx/>
                        <a:buSzTx/>
                        <a:buFont typeface="Calibri" panose="020F0502020204030204" pitchFamily="34" charset="0"/>
                        <a:buChar char="-"/>
                        <a:tabLst/>
                      </a:pPr>
                      <a:endParaRPr kumimoji="1" lang="en-GB" altLang="en-US" sz="9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34" charset="-128"/>
                        <a:cs typeface="Calibri" panose="020F0502020204030204" pitchFamily="34"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00601326"/>
                  </a:ext>
                </a:extLst>
              </a:tr>
              <a:tr h="733867">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 Storage </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Insurance Policy</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EEAF6"/>
                    </a:solidFill>
                  </a:tcPr>
                </a:tc>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IO</a:t>
                      </a:r>
                      <a:endParaRPr kumimoji="1" lang="en-GB"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Yearly </a:t>
                      </a:r>
                      <a:endParaRPr kumimoji="1" lang="en-GB"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342900" marR="0" lvl="0" indent="-342900" algn="l"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“All risks” type insurance policy with exclusions including the traditional “FLEXA” coverage (fire, lightning, explosion, aircraft) covering the storage of ITER equipment on all sites (ITER Site, CEA Site and PSL Site). </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Operations performed within the warehouses are covered by this insurance. </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Limit of liability: EUR 190 000 000 per occurrence.</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Deductible: EUR 60 000 per occurrence.</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909587204"/>
                  </a:ext>
                </a:extLst>
              </a:tr>
              <a:tr h="616054">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 Building &amp; Property </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Insurance policy</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(B&amp;P)</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EEAF6"/>
                    </a:solidFill>
                  </a:tcPr>
                </a:tc>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IO – DAs</a:t>
                      </a:r>
                      <a:endParaRPr kumimoji="1" lang="en-GB"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Yearly</a:t>
                      </a:r>
                      <a:endParaRPr kumimoji="1" lang="en-GB" altLang="en-US" sz="9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342900" marR="0" lvl="0" indent="-342900" algn="l"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“All risks” type insurance policy with exclusions covering damage to equipment and buildings in operation.</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Exclusion of FOAK items : managed like for Construction  insurance policy</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Limit of liability: EUR 100 000 000.</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Deductible: EUR 100 000 for industrial installations &amp; EUR 2 500 for office installations</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731835775"/>
                  </a:ext>
                </a:extLst>
              </a:tr>
              <a:tr h="587093">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4.Third Party Liability Insurance Policy</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EEAF6"/>
                    </a:solidFill>
                  </a:tcPr>
                </a:tc>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IO – DAs if requested</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0" marR="0" lvl="0" indent="0" algn="l" defTabSz="457200" rtl="0" eaLnBrk="1" fontAlgn="base" latinLnBrk="0" hangingPunct="1">
                        <a:lnSpc>
                          <a:spcPct val="107000"/>
                        </a:lnSpc>
                        <a:spcBef>
                          <a:spcPct val="0"/>
                        </a:spcBef>
                        <a:spcAft>
                          <a:spcPct val="0"/>
                        </a:spcAft>
                        <a:buClrTx/>
                        <a:buSzTx/>
                        <a:buFontTx/>
                        <a:buNone/>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Yearly</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defTabSz="457200">
                        <a:spcBef>
                          <a:spcPct val="20000"/>
                        </a:spcBef>
                        <a:defRPr kumimoji="1" sz="2000">
                          <a:solidFill>
                            <a:schemeClr val="accent2"/>
                          </a:solidFill>
                          <a:latin typeface="Arial" panose="020B0604020202020204" pitchFamily="34" charset="0"/>
                          <a:ea typeface="ＭＳ Ｐゴシック" panose="020B0600070205080204" pitchFamily="34" charset="-128"/>
                        </a:defRPr>
                      </a:lvl1pPr>
                      <a:lvl2pPr marL="742950" indent="-285750" defTabSz="457200">
                        <a:spcBef>
                          <a:spcPct val="20000"/>
                        </a:spcBef>
                        <a:defRPr kumimoji="1">
                          <a:solidFill>
                            <a:schemeClr val="accent2"/>
                          </a:solidFill>
                          <a:latin typeface="Arial" panose="020B0604020202020204" pitchFamily="34" charset="0"/>
                          <a:ea typeface="ＭＳ Ｐゴシック" panose="020B0600070205080204" pitchFamily="34" charset="-128"/>
                        </a:defRPr>
                      </a:lvl2pPr>
                      <a:lvl3pPr marL="11430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3pPr>
                      <a:lvl4pPr marL="16002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4pPr>
                      <a:lvl5pPr marL="2057400" indent="-228600" defTabSz="457200">
                        <a:spcBef>
                          <a:spcPct val="20000"/>
                        </a:spcBef>
                        <a:defRPr kumimoji="1" sz="1600">
                          <a:solidFill>
                            <a:schemeClr val="accent2"/>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defRPr kumimoji="1" sz="1600">
                          <a:solidFill>
                            <a:schemeClr val="accent2"/>
                          </a:solidFill>
                          <a:latin typeface="Arial" panose="020B0604020202020204" pitchFamily="34" charset="0"/>
                          <a:ea typeface="ＭＳ Ｐゴシック" panose="020B0600070205080204" pitchFamily="34" charset="-128"/>
                        </a:defRPr>
                      </a:lvl9pPr>
                    </a:lstStyle>
                    <a:p>
                      <a:pPr marL="342900" marR="0" lvl="0" indent="-342900" algn="l"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Standard insurance policy covering financial consequences of damage caused to third parties by activities carried out on the ITER site.</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Limit of liability: EUR 10 000 000 per occurrence with sub-limits.</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base" latinLnBrk="0" hangingPunct="1">
                        <a:lnSpc>
                          <a:spcPct val="107000"/>
                        </a:lnSpc>
                        <a:spcBef>
                          <a:spcPct val="0"/>
                        </a:spcBef>
                        <a:spcAft>
                          <a:spcPct val="0"/>
                        </a:spcAft>
                        <a:buClrTx/>
                        <a:buSzTx/>
                        <a:buFont typeface="Calibri" panose="020F0502020204030204" pitchFamily="34" charset="0"/>
                        <a:buChar char="-"/>
                        <a:tabLst/>
                      </a:pPr>
                      <a:r>
                        <a:rPr kumimoji="1"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Deductible: none for bodily injury &amp; EUR 2 000 to EUR 5 000 for other damage.</a:t>
                      </a:r>
                      <a:endParaRPr kumimoji="1" lang="en-GB"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373" marR="3937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297847451"/>
                  </a:ext>
                </a:extLst>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14300" y="0"/>
            <a:ext cx="9398000" cy="846138"/>
          </a:xfrm>
        </p:spPr>
        <p:txBody>
          <a:bodyPr/>
          <a:lstStyle/>
          <a:p>
            <a:r>
              <a:rPr lang="en-US" altLang="fr-FR" smtClean="0"/>
              <a:t>First of a Kind Equipment</a:t>
            </a:r>
            <a:endParaRPr lang="en-GB" altLang="fr-FR" sz="2400" smtClean="0"/>
          </a:p>
        </p:txBody>
      </p:sp>
      <p:sp>
        <p:nvSpPr>
          <p:cNvPr id="17411" name="Content Placeholder 2"/>
          <p:cNvSpPr>
            <a:spLocks noGrp="1"/>
          </p:cNvSpPr>
          <p:nvPr>
            <p:ph idx="1"/>
          </p:nvPr>
        </p:nvSpPr>
        <p:spPr>
          <a:xfrm>
            <a:off x="481013" y="339725"/>
            <a:ext cx="8207375" cy="4392613"/>
          </a:xfrm>
        </p:spPr>
        <p:txBody>
          <a:bodyPr/>
          <a:lstStyle/>
          <a:p>
            <a:pPr marL="0" indent="0" algn="ctr">
              <a:spcBef>
                <a:spcPct val="0"/>
              </a:spcBef>
              <a:spcAft>
                <a:spcPts val="1200"/>
              </a:spcAft>
              <a:buFontTx/>
              <a:buNone/>
            </a:pPr>
            <a:endParaRPr lang="en-US" altLang="fr-FR" sz="800" b="1" smtClean="0">
              <a:solidFill>
                <a:srgbClr val="C00000"/>
              </a:solidFill>
            </a:endParaRPr>
          </a:p>
          <a:p>
            <a:pPr marL="0" indent="0" algn="just">
              <a:spcBef>
                <a:spcPct val="0"/>
              </a:spcBef>
              <a:spcAft>
                <a:spcPts val="1200"/>
              </a:spcAft>
              <a:buFont typeface="Wingdings" panose="05000000000000000000" pitchFamily="2" charset="2"/>
              <a:buChar char="Ø"/>
            </a:pPr>
            <a:r>
              <a:rPr lang="en-US" altLang="fr-FR" sz="1800" b="1" smtClean="0"/>
              <a:t>General principle: </a:t>
            </a:r>
          </a:p>
          <a:p>
            <a:pPr lvl="1" algn="just">
              <a:spcBef>
                <a:spcPct val="0"/>
              </a:spcBef>
              <a:spcAft>
                <a:spcPts val="1200"/>
              </a:spcAft>
              <a:buFont typeface="Arial" panose="020B0604020202020204" pitchFamily="34" charset="0"/>
              <a:buChar char="•"/>
            </a:pPr>
            <a:r>
              <a:rPr lang="en-US" altLang="fr-FR" sz="1200" smtClean="0"/>
              <a:t>FOAK are excluded from the insurance policies and the IO take the risk of physical loss or damage to these items under the conditions of the CEAR Insurance, due to the nature of these items (very expensive and long time to replace or sometimes impossible to replace) and reinforces preventive measures.</a:t>
            </a:r>
          </a:p>
          <a:p>
            <a:pPr marL="0" indent="0" algn="just">
              <a:spcBef>
                <a:spcPct val="0"/>
              </a:spcBef>
              <a:spcAft>
                <a:spcPts val="1200"/>
              </a:spcAft>
              <a:buFont typeface="Wingdings" panose="05000000000000000000" pitchFamily="2" charset="2"/>
              <a:buChar char="Ø"/>
            </a:pPr>
            <a:r>
              <a:rPr lang="en-US" altLang="fr-FR" sz="1800" b="1" smtClean="0"/>
              <a:t>For the implementation of this principle in case of damage:</a:t>
            </a:r>
          </a:p>
          <a:p>
            <a:pPr lvl="1" algn="just">
              <a:spcBef>
                <a:spcPct val="0"/>
              </a:spcBef>
              <a:spcAft>
                <a:spcPts val="1200"/>
              </a:spcAft>
              <a:buFont typeface="Arial" panose="020B0604020202020204" pitchFamily="34" charset="0"/>
              <a:buChar char="•"/>
            </a:pPr>
            <a:r>
              <a:rPr lang="en-US" altLang="fr-FR" sz="1200" smtClean="0"/>
              <a:t>IO Central Fund resulting from savings would be used if the damaged equipment is repairable/replaceable for less than EUR 10 million and if it could be repaired in less than two years.</a:t>
            </a:r>
          </a:p>
          <a:p>
            <a:pPr lvl="1" algn="just">
              <a:spcBef>
                <a:spcPct val="0"/>
              </a:spcBef>
              <a:spcAft>
                <a:spcPts val="1200"/>
              </a:spcAft>
              <a:buFont typeface="Arial" panose="020B0604020202020204" pitchFamily="34" charset="0"/>
              <a:buChar char="•"/>
            </a:pPr>
            <a:r>
              <a:rPr lang="en-US" altLang="fr-FR" sz="1200" smtClean="0"/>
              <a:t>For damage over this threshold: an ITER Council decision would be sought.</a:t>
            </a:r>
          </a:p>
          <a:p>
            <a:pPr lvl="1" algn="just">
              <a:spcBef>
                <a:spcPct val="0"/>
              </a:spcBef>
              <a:spcAft>
                <a:spcPts val="1200"/>
              </a:spcAft>
              <a:buFont typeface="Arial" panose="020B0604020202020204" pitchFamily="34" charset="0"/>
              <a:buChar char="•"/>
            </a:pPr>
            <a:r>
              <a:rPr lang="en-US" altLang="fr-FR" sz="1200" smtClean="0"/>
              <a:t>The indemnification will be done according to the conditions of the CEAR Insurance Policy, which includes limitations, exclusions and certain conditions.</a:t>
            </a:r>
          </a:p>
          <a:p>
            <a:pPr lvl="1" algn="just">
              <a:spcBef>
                <a:spcPct val="0"/>
              </a:spcBef>
              <a:spcAft>
                <a:spcPts val="1200"/>
              </a:spcAft>
              <a:buFont typeface="Arial" panose="020B0604020202020204" pitchFamily="34" charset="0"/>
              <a:buChar char="•"/>
            </a:pPr>
            <a:r>
              <a:rPr lang="en-US" altLang="fr-FR" sz="1200" smtClean="0"/>
              <a:t>IO has developed a draft procedure submitted to IC for the cases necessitating ITER Council decision: </a:t>
            </a:r>
            <a:r>
              <a:rPr lang="en-US" altLang="fr-FR" sz="1200" smtClean="0">
                <a:hlinkClick r:id="rId2"/>
              </a:rPr>
              <a:t>https://user.iter.org/?uid=2RBKR4</a:t>
            </a:r>
            <a:endParaRPr lang="en-US" altLang="fr-FR" sz="1200" smtClean="0"/>
          </a:p>
          <a:p>
            <a:pPr lvl="1" algn="just">
              <a:spcBef>
                <a:spcPct val="0"/>
              </a:spcBef>
              <a:spcAft>
                <a:spcPts val="1200"/>
              </a:spcAft>
              <a:buFont typeface="Arial" panose="020B0604020202020204" pitchFamily="34" charset="0"/>
              <a:buChar char="•"/>
            </a:pPr>
            <a:r>
              <a:rPr lang="en-US" altLang="fr-FR" sz="1200" smtClean="0"/>
              <a:t>IO has developed an internal procedure for damage &lt; EUR 10 million and &lt; 2 years to repair.</a:t>
            </a:r>
          </a:p>
          <a:p>
            <a:pPr lvl="1" algn="just">
              <a:spcBef>
                <a:spcPct val="0"/>
              </a:spcBef>
              <a:spcAft>
                <a:spcPts val="1200"/>
              </a:spcAft>
              <a:buFont typeface="Arial" panose="020B0604020202020204" pitchFamily="34" charset="0"/>
              <a:buChar char="•"/>
            </a:pPr>
            <a:r>
              <a:rPr lang="en-US" altLang="fr-FR" sz="1200" smtClean="0"/>
              <a:t>Link to list of FOAK : </a:t>
            </a:r>
            <a:r>
              <a:rPr lang="en-US" altLang="fr-FR" sz="1200" smtClean="0">
                <a:hlinkClick r:id="rId3"/>
              </a:rPr>
              <a:t>https://user.iter.org/?uid=36P7CS</a:t>
            </a:r>
            <a:r>
              <a:rPr lang="en-US" altLang="fr-FR" sz="1200" smtClean="0"/>
              <a:t> </a:t>
            </a:r>
          </a:p>
          <a:p>
            <a:pPr marL="0" indent="0" algn="just">
              <a:spcBef>
                <a:spcPct val="0"/>
              </a:spcBef>
              <a:spcAft>
                <a:spcPts val="1200"/>
              </a:spcAft>
              <a:buFont typeface="Wingdings" panose="05000000000000000000" pitchFamily="2" charset="2"/>
              <a:buChar char="Ø"/>
            </a:pPr>
            <a:endParaRPr lang="en-US" altLang="fr-FR" sz="1600" b="1" smtClean="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14300" y="0"/>
            <a:ext cx="9398000" cy="846138"/>
          </a:xfrm>
        </p:spPr>
        <p:txBody>
          <a:bodyPr/>
          <a:lstStyle/>
          <a:p>
            <a:r>
              <a:rPr lang="en-US" altLang="fr-FR" sz="2400" smtClean="0"/>
              <a:t>Main GAPS between </a:t>
            </a:r>
            <a:br>
              <a:rPr lang="en-US" altLang="fr-FR" sz="2400" smtClean="0"/>
            </a:br>
            <a:r>
              <a:rPr lang="en-US" altLang="fr-FR" sz="2400" smtClean="0"/>
              <a:t>CEAR Insurance Section 1 and New Construction Insurance</a:t>
            </a:r>
            <a:endParaRPr lang="en-GB" altLang="fr-FR" sz="2400" smtClean="0"/>
          </a:p>
        </p:txBody>
      </p:sp>
      <p:sp>
        <p:nvSpPr>
          <p:cNvPr id="28675" name="Content Placeholder 2"/>
          <p:cNvSpPr>
            <a:spLocks noGrp="1"/>
          </p:cNvSpPr>
          <p:nvPr>
            <p:ph idx="1"/>
          </p:nvPr>
        </p:nvSpPr>
        <p:spPr>
          <a:xfrm>
            <a:off x="481013" y="627063"/>
            <a:ext cx="8207375" cy="4173537"/>
          </a:xfrm>
        </p:spPr>
        <p:txBody>
          <a:bodyPr/>
          <a:lstStyle/>
          <a:p>
            <a:pPr marL="0" indent="0" algn="just">
              <a:spcBef>
                <a:spcPct val="0"/>
              </a:spcBef>
              <a:spcAft>
                <a:spcPts val="1200"/>
              </a:spcAft>
              <a:buFont typeface="Arial" panose="020B0604020202020204" pitchFamily="34" charset="0"/>
              <a:buNone/>
              <a:defRPr/>
            </a:pPr>
            <a:endParaRPr lang="en-US" altLang="fr-FR" sz="1800" b="1" dirty="0" smtClean="0"/>
          </a:p>
          <a:p>
            <a:pPr marL="457200" lvl="1" indent="0" algn="just">
              <a:spcBef>
                <a:spcPct val="0"/>
              </a:spcBef>
              <a:spcAft>
                <a:spcPts val="1200"/>
              </a:spcAft>
              <a:buFont typeface="Arial" panose="020B0604020202020204" pitchFamily="34" charset="0"/>
              <a:buNone/>
              <a:defRPr/>
            </a:pPr>
            <a:r>
              <a:rPr lang="en-US" altLang="fr-FR" sz="1400" dirty="0" smtClean="0"/>
              <a:t>In the new construction insurance:</a:t>
            </a:r>
          </a:p>
          <a:p>
            <a:pPr lvl="1" algn="just">
              <a:spcBef>
                <a:spcPct val="0"/>
              </a:spcBef>
              <a:spcAft>
                <a:spcPts val="1200"/>
              </a:spcAft>
              <a:buFont typeface="Arial" panose="020B0604020202020204" pitchFamily="34" charset="0"/>
              <a:buChar char="•"/>
              <a:defRPr/>
            </a:pPr>
            <a:r>
              <a:rPr lang="en-US" altLang="fr-FR" sz="1400" dirty="0" smtClean="0"/>
              <a:t>Full waiver of recourse against all the insured</a:t>
            </a:r>
          </a:p>
          <a:p>
            <a:pPr lvl="1" algn="just">
              <a:spcBef>
                <a:spcPct val="0"/>
              </a:spcBef>
              <a:spcAft>
                <a:spcPts val="1200"/>
              </a:spcAft>
              <a:buFont typeface="Arial" panose="020B0604020202020204" pitchFamily="34" charset="0"/>
              <a:buChar char="•"/>
              <a:defRPr/>
            </a:pPr>
            <a:r>
              <a:rPr lang="en-US" altLang="fr-FR" sz="1400" dirty="0" smtClean="0"/>
              <a:t>Faulty design is not covered </a:t>
            </a:r>
          </a:p>
          <a:p>
            <a:pPr lvl="1" algn="just">
              <a:spcBef>
                <a:spcPct val="0"/>
              </a:spcBef>
              <a:spcAft>
                <a:spcPts val="1200"/>
              </a:spcAft>
              <a:buFont typeface="Arial" panose="020B0604020202020204" pitchFamily="34" charset="0"/>
              <a:buChar char="•"/>
              <a:defRPr/>
            </a:pPr>
            <a:r>
              <a:rPr lang="en-US" altLang="fr-FR" sz="1400" dirty="0" smtClean="0"/>
              <a:t>Limit of liability per event and in the aggregate is lower </a:t>
            </a:r>
          </a:p>
          <a:p>
            <a:pPr lvl="1" algn="just">
              <a:spcBef>
                <a:spcPct val="0"/>
              </a:spcBef>
              <a:spcAft>
                <a:spcPts val="1200"/>
              </a:spcAft>
              <a:buFont typeface="Arial" panose="020B0604020202020204" pitchFamily="34" charset="0"/>
              <a:buChar char="•"/>
              <a:defRPr/>
            </a:pPr>
            <a:r>
              <a:rPr lang="en-US" altLang="fr-FR" sz="1400" dirty="0" smtClean="0"/>
              <a:t>Sub-limits are different</a:t>
            </a:r>
            <a:endParaRPr lang="en-US" altLang="fr-FR" sz="1400" dirty="0"/>
          </a:p>
          <a:p>
            <a:pPr lvl="1" algn="just">
              <a:spcBef>
                <a:spcPct val="0"/>
              </a:spcBef>
              <a:spcAft>
                <a:spcPts val="1200"/>
              </a:spcAft>
              <a:buFont typeface="Arial" panose="020B0604020202020204" pitchFamily="34" charset="0"/>
              <a:buChar char="•"/>
              <a:defRPr/>
            </a:pPr>
            <a:r>
              <a:rPr lang="en-US" altLang="fr-FR" sz="1400" dirty="0" smtClean="0"/>
              <a:t>Only one level of deductible </a:t>
            </a:r>
          </a:p>
          <a:p>
            <a:pPr lvl="1" algn="just">
              <a:spcBef>
                <a:spcPct val="0"/>
              </a:spcBef>
              <a:spcAft>
                <a:spcPts val="1200"/>
              </a:spcAft>
              <a:buFont typeface="Arial" panose="020B0604020202020204" pitchFamily="34" charset="0"/>
              <a:buChar char="•"/>
              <a:defRPr/>
            </a:pPr>
            <a:r>
              <a:rPr lang="en-US" altLang="fr-FR" sz="1400" dirty="0" smtClean="0"/>
              <a:t>Exclusion of FOAK</a:t>
            </a:r>
            <a:endParaRPr lang="en-US" altLang="fr-FR" sz="2000" b="1" dirty="0" smtClean="0">
              <a:solidFill>
                <a:srgbClr val="C00000"/>
              </a:solidFill>
            </a:endParaRPr>
          </a:p>
          <a:p>
            <a:pPr marL="457200" lvl="1" indent="0" algn="ctr">
              <a:spcBef>
                <a:spcPct val="0"/>
              </a:spcBef>
              <a:spcAft>
                <a:spcPts val="1200"/>
              </a:spcAft>
              <a:buFont typeface="Arial" panose="020B0604020202020204" pitchFamily="34" charset="0"/>
              <a:buNone/>
              <a:defRPr/>
            </a:pPr>
            <a:r>
              <a:rPr lang="en-US" altLang="fr-FR" sz="2000" b="1" dirty="0" smtClean="0">
                <a:solidFill>
                  <a:srgbClr val="C00000"/>
                </a:solidFill>
              </a:rPr>
              <a:t>Management of GAPS with the contractors will be different </a:t>
            </a:r>
          </a:p>
          <a:p>
            <a:pPr marL="457200" lvl="1" indent="0" algn="ctr">
              <a:spcBef>
                <a:spcPct val="0"/>
              </a:spcBef>
              <a:spcAft>
                <a:spcPts val="1200"/>
              </a:spcAft>
              <a:buFont typeface="Arial" panose="020B0604020202020204" pitchFamily="34" charset="0"/>
              <a:buNone/>
              <a:defRPr/>
            </a:pPr>
            <a:r>
              <a:rPr lang="en-US" altLang="fr-FR" sz="2000" b="1" dirty="0" smtClean="0">
                <a:solidFill>
                  <a:srgbClr val="C00000"/>
                </a:solidFill>
              </a:rPr>
              <a:t>between current contract and new contracts.</a:t>
            </a:r>
          </a:p>
          <a:p>
            <a:pPr marL="0" indent="0" algn="just">
              <a:spcBef>
                <a:spcPct val="0"/>
              </a:spcBef>
              <a:spcAft>
                <a:spcPts val="1200"/>
              </a:spcAft>
              <a:buFont typeface="Wingdings" panose="05000000000000000000" pitchFamily="2" charset="2"/>
              <a:buChar char="Ø"/>
              <a:defRPr/>
            </a:pPr>
            <a:endParaRPr lang="en-US" altLang="fr-FR" sz="1600" b="1" dirty="0" smtClean="0">
              <a:solidFill>
                <a:srgbClr val="C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27000" y="354013"/>
            <a:ext cx="9398000" cy="846137"/>
          </a:xfrm>
        </p:spPr>
        <p:txBody>
          <a:bodyPr/>
          <a:lstStyle/>
          <a:p>
            <a:r>
              <a:rPr lang="en-US" altLang="fr-FR" smtClean="0">
                <a:solidFill>
                  <a:srgbClr val="C00000"/>
                </a:solidFill>
              </a:rPr>
              <a:t>Implementation of NIS </a:t>
            </a:r>
            <a:br>
              <a:rPr lang="en-US" altLang="fr-FR" smtClean="0">
                <a:solidFill>
                  <a:srgbClr val="C00000"/>
                </a:solidFill>
              </a:rPr>
            </a:br>
            <a:r>
              <a:rPr lang="en-US" altLang="fr-FR" smtClean="0">
                <a:solidFill>
                  <a:srgbClr val="C00000"/>
                </a:solidFill>
              </a:rPr>
              <a:t>in contracts</a:t>
            </a:r>
            <a:endParaRPr lang="en-GB" altLang="fr-FR" sz="2400" smtClean="0">
              <a:solidFill>
                <a:srgbClr val="C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9690</TotalTime>
  <Words>2684</Words>
  <Application>Microsoft Office PowerPoint</Application>
  <PresentationFormat>On-screen Show (16:9)</PresentationFormat>
  <Paragraphs>249</Paragraphs>
  <Slides>23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Century Gothic</vt:lpstr>
      <vt:lpstr>MS PGothic</vt:lpstr>
      <vt:lpstr>Arial</vt:lpstr>
      <vt:lpstr>Calibri</vt:lpstr>
      <vt:lpstr>Wingdings</vt:lpstr>
      <vt:lpstr>Times New Roman</vt:lpstr>
      <vt:lpstr>MS Mincho</vt:lpstr>
      <vt:lpstr>Custom Design</vt:lpstr>
      <vt:lpstr>PowerPoint Presentation</vt:lpstr>
      <vt:lpstr>Background</vt:lpstr>
      <vt:lpstr>New Insurance Scheme after April 2020</vt:lpstr>
      <vt:lpstr>Main principles : previous CEAR and NIS</vt:lpstr>
      <vt:lpstr>New Insurance Scheme after April 2020</vt:lpstr>
      <vt:lpstr>Summary of New Insurance Scheme  summary</vt:lpstr>
      <vt:lpstr>First of a Kind Equipment</vt:lpstr>
      <vt:lpstr>Main GAPS between  CEAR Insurance Section 1 and New Construction Insurance</vt:lpstr>
      <vt:lpstr>Implementation of NIS  in contracts</vt:lpstr>
      <vt:lpstr>NIS and new contracts of IO</vt:lpstr>
      <vt:lpstr>New insurance clause</vt:lpstr>
      <vt:lpstr>NIS and new contracts of IO</vt:lpstr>
      <vt:lpstr>NIS and current contracts</vt:lpstr>
      <vt:lpstr>NIS and current contracts</vt:lpstr>
      <vt:lpstr>Change of the Insurance Scheme has been communicated through PCD Channel </vt:lpstr>
      <vt:lpstr>Back-up slides</vt:lpstr>
      <vt:lpstr>Construction Insurance Policy</vt:lpstr>
      <vt:lpstr>Construction Insurance Policy</vt:lpstr>
      <vt:lpstr>Construction Insurance Policy</vt:lpstr>
      <vt:lpstr>Construction Insurance Policy</vt:lpstr>
      <vt:lpstr>Construction Insurance Policy</vt:lpstr>
      <vt:lpstr>Construction Insurance Policy</vt:lpstr>
      <vt:lpstr>Focus on fire risk</vt:lpstr>
    </vt:vector>
  </TitlesOfParts>
  <Company>ITER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ITER</dc:creator>
  <cp:lastModifiedBy>Tyler Anna</cp:lastModifiedBy>
  <cp:revision>378</cp:revision>
  <cp:lastPrinted>2020-07-06T16:00:34Z</cp:lastPrinted>
  <dcterms:created xsi:type="dcterms:W3CDTF">2008-10-19T15:59:39Z</dcterms:created>
  <dcterms:modified xsi:type="dcterms:W3CDTF">2020-07-08T14:33:15Z</dcterms:modified>
</cp:coreProperties>
</file>